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3" r:id="rId5"/>
  </p:sldMasterIdLst>
  <p:notesMasterIdLst>
    <p:notesMasterId r:id="rId76"/>
  </p:notesMasterIdLst>
  <p:handoutMasterIdLst>
    <p:handoutMasterId r:id="rId77"/>
  </p:handoutMasterIdLst>
  <p:sldIdLst>
    <p:sldId id="258" r:id="rId6"/>
    <p:sldId id="3838" r:id="rId7"/>
    <p:sldId id="259" r:id="rId8"/>
    <p:sldId id="2699" r:id="rId9"/>
    <p:sldId id="2732" r:id="rId10"/>
    <p:sldId id="3825" r:id="rId11"/>
    <p:sldId id="2701" r:id="rId12"/>
    <p:sldId id="2702" r:id="rId13"/>
    <p:sldId id="2704" r:id="rId14"/>
    <p:sldId id="2725" r:id="rId15"/>
    <p:sldId id="3923" r:id="rId16"/>
    <p:sldId id="2730" r:id="rId17"/>
    <p:sldId id="3827" r:id="rId18"/>
    <p:sldId id="3828" r:id="rId19"/>
    <p:sldId id="3829" r:id="rId20"/>
    <p:sldId id="3867" r:id="rId21"/>
    <p:sldId id="2726" r:id="rId22"/>
    <p:sldId id="3830" r:id="rId23"/>
    <p:sldId id="3831" r:id="rId24"/>
    <p:sldId id="3832" r:id="rId25"/>
    <p:sldId id="3920" r:id="rId26"/>
    <p:sldId id="3833" r:id="rId27"/>
    <p:sldId id="3834" r:id="rId28"/>
    <p:sldId id="2706" r:id="rId29"/>
    <p:sldId id="3835" r:id="rId30"/>
    <p:sldId id="2707" r:id="rId31"/>
    <p:sldId id="3837" r:id="rId32"/>
    <p:sldId id="2709" r:id="rId33"/>
    <p:sldId id="3921" r:id="rId34"/>
    <p:sldId id="3922" r:id="rId35"/>
    <p:sldId id="2710" r:id="rId36"/>
    <p:sldId id="2712" r:id="rId37"/>
    <p:sldId id="2711" r:id="rId38"/>
    <p:sldId id="2714" r:id="rId39"/>
    <p:sldId id="2715" r:id="rId40"/>
    <p:sldId id="2716" r:id="rId41"/>
    <p:sldId id="2717" r:id="rId42"/>
    <p:sldId id="3839" r:id="rId43"/>
    <p:sldId id="3840" r:id="rId44"/>
    <p:sldId id="3841" r:id="rId45"/>
    <p:sldId id="3842" r:id="rId46"/>
    <p:sldId id="2718" r:id="rId47"/>
    <p:sldId id="3843" r:id="rId48"/>
    <p:sldId id="2719" r:id="rId49"/>
    <p:sldId id="2720" r:id="rId50"/>
    <p:sldId id="2721" r:id="rId51"/>
    <p:sldId id="3845" r:id="rId52"/>
    <p:sldId id="3848" r:id="rId53"/>
    <p:sldId id="400" r:id="rId54"/>
    <p:sldId id="397" r:id="rId55"/>
    <p:sldId id="3854" r:id="rId56"/>
    <p:sldId id="3849" r:id="rId57"/>
    <p:sldId id="3853" r:id="rId58"/>
    <p:sldId id="3850" r:id="rId59"/>
    <p:sldId id="3851" r:id="rId60"/>
    <p:sldId id="3864" r:id="rId61"/>
    <p:sldId id="3865" r:id="rId62"/>
    <p:sldId id="3866" r:id="rId63"/>
    <p:sldId id="3852" r:id="rId64"/>
    <p:sldId id="3855" r:id="rId65"/>
    <p:sldId id="3856" r:id="rId66"/>
    <p:sldId id="3857" r:id="rId67"/>
    <p:sldId id="3860" r:id="rId68"/>
    <p:sldId id="3858" r:id="rId69"/>
    <p:sldId id="3862" r:id="rId70"/>
    <p:sldId id="3861" r:id="rId71"/>
    <p:sldId id="3863" r:id="rId72"/>
    <p:sldId id="3859" r:id="rId73"/>
    <p:sldId id="2723" r:id="rId74"/>
    <p:sldId id="2724"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6E1CCB6-3F7B-43F8-93FB-1D2A0342A0F1}">
          <p14:sldIdLst/>
        </p14:section>
        <p14:section name="Intro" id="{ECDD4016-CD0F-4E10-8CA5-E74C5732787B}">
          <p14:sldIdLst>
            <p14:sldId id="258"/>
            <p14:sldId id="3838"/>
            <p14:sldId id="259"/>
            <p14:sldId id="2699"/>
            <p14:sldId id="2732"/>
            <p14:sldId id="3825"/>
            <p14:sldId id="2701"/>
            <p14:sldId id="2702"/>
            <p14:sldId id="2704"/>
          </p14:sldIdLst>
        </p14:section>
        <p14:section name="Initial Setup" id="{E4A5C05F-42B4-43CA-BBF1-BAAC2E85E6FC}">
          <p14:sldIdLst>
            <p14:sldId id="2725"/>
            <p14:sldId id="3923"/>
            <p14:sldId id="2730"/>
          </p14:sldIdLst>
        </p14:section>
        <p14:section name="Create Credentials" id="{907C0AF2-A0C5-402E-947F-ED5C44F32052}">
          <p14:sldIdLst>
            <p14:sldId id="3827"/>
            <p14:sldId id="3828"/>
            <p14:sldId id="3829"/>
            <p14:sldId id="3867"/>
          </p14:sldIdLst>
        </p14:section>
        <p14:section name="Create Cluster" id="{A8B1ADE6-129A-4242-8328-FB8947ABA0ED}">
          <p14:sldIdLst>
            <p14:sldId id="2726"/>
            <p14:sldId id="3830"/>
            <p14:sldId id="3831"/>
            <p14:sldId id="3832"/>
            <p14:sldId id="3920"/>
            <p14:sldId id="3833"/>
            <p14:sldId id="3834"/>
            <p14:sldId id="2706"/>
          </p14:sldIdLst>
        </p14:section>
        <p14:section name="Deploy Jenkins" id="{ED19DB58-7EE6-44FA-BAA5-59176FDCE288}">
          <p14:sldIdLst>
            <p14:sldId id="3835"/>
            <p14:sldId id="2707"/>
            <p14:sldId id="3837"/>
          </p14:sldIdLst>
        </p14:section>
        <p14:section name="First Build" id="{E0CCA971-5024-4BAB-B5B5-355B5CC6672A}">
          <p14:sldIdLst>
            <p14:sldId id="2709"/>
            <p14:sldId id="3921"/>
            <p14:sldId id="3922"/>
            <p14:sldId id="2710"/>
          </p14:sldIdLst>
        </p14:section>
        <p14:section name="Integrate Dynatrace" id="{8758427C-A3A3-404F-B513-07AF67942CDA}">
          <p14:sldIdLst>
            <p14:sldId id="2712"/>
            <p14:sldId id="2711"/>
            <p14:sldId id="2714"/>
            <p14:sldId id="2715"/>
            <p14:sldId id="2716"/>
            <p14:sldId id="2717"/>
            <p14:sldId id="3839"/>
            <p14:sldId id="3840"/>
            <p14:sldId id="3841"/>
            <p14:sldId id="3842"/>
            <p14:sldId id="2718"/>
            <p14:sldId id="3843"/>
          </p14:sldIdLst>
        </p14:section>
        <p14:section name="Deploy Bad Build" id="{D1FD7D71-F966-4BEB-85D6-69BC4B32BF0E}">
          <p14:sldIdLst>
            <p14:sldId id="2719"/>
            <p14:sldId id="2720"/>
            <p14:sldId id="2721"/>
            <p14:sldId id="3845"/>
            <p14:sldId id="3848"/>
            <p14:sldId id="400"/>
            <p14:sldId id="397"/>
            <p14:sldId id="3854"/>
            <p14:sldId id="3849"/>
            <p14:sldId id="3853"/>
            <p14:sldId id="3850"/>
            <p14:sldId id="3851"/>
            <p14:sldId id="3864"/>
            <p14:sldId id="3865"/>
            <p14:sldId id="3866"/>
            <p14:sldId id="3852"/>
            <p14:sldId id="3855"/>
            <p14:sldId id="3856"/>
            <p14:sldId id="3857"/>
            <p14:sldId id="3860"/>
            <p14:sldId id="3858"/>
            <p14:sldId id="3862"/>
            <p14:sldId id="3861"/>
            <p14:sldId id="3863"/>
          </p14:sldIdLst>
        </p14:section>
        <p14:section name="Cleanup" id="{5B419EEC-A105-4095-9AB7-B19BF3C0A55E}">
          <p14:sldIdLst>
            <p14:sldId id="3859"/>
            <p14:sldId id="2723"/>
            <p14:sldId id="272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erson, Dave (Marketing)" initials="A(" lastIdx="1" clrIdx="0">
    <p:extLst>
      <p:ext uri="{19B8F6BF-5375-455C-9EA6-DF929625EA0E}">
        <p15:presenceInfo xmlns:p15="http://schemas.microsoft.com/office/powerpoint/2012/main" userId="S::dave.anderson@dynatrace.com::53cd2f82-d53f-4c18-9275-5e604ea563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E9EAE8"/>
    <a:srgbClr val="000000"/>
    <a:srgbClr val="1D1E1F"/>
    <a:srgbClr val="10151B"/>
    <a:srgbClr val="161616"/>
    <a:srgbClr val="2C2E2F"/>
    <a:srgbClr val="343334"/>
    <a:srgbClr val="0F1419"/>
    <a:srgbClr val="EDEC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46" autoAdjust="0"/>
    <p:restoredTop sz="95202" autoAdjust="0"/>
  </p:normalViewPr>
  <p:slideViewPr>
    <p:cSldViewPr snapToGrid="0" snapToObjects="1">
      <p:cViewPr varScale="1">
        <p:scale>
          <a:sx n="85" d="100"/>
          <a:sy n="85" d="100"/>
        </p:scale>
        <p:origin x="322" y="4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129" d="100"/>
          <a:sy n="129" d="100"/>
        </p:scale>
        <p:origin x="2824"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vell, Ryan" userId="0f40ff9e-121c-4e92-a516-a6c9e1c6300f" providerId="ADAL" clId="{905EA80B-49D5-4871-AF7B-0D2F6FAF4734}"/>
    <pc:docChg chg="undo custSel modSld">
      <pc:chgData name="Covell, Ryan" userId="0f40ff9e-121c-4e92-a516-a6c9e1c6300f" providerId="ADAL" clId="{905EA80B-49D5-4871-AF7B-0D2F6FAF4734}" dt="2018-12-10T13:42:49.501" v="200" actId="732"/>
      <pc:docMkLst>
        <pc:docMk/>
      </pc:docMkLst>
      <pc:sldChg chg="addSp delSp modSp">
        <pc:chgData name="Covell, Ryan" userId="0f40ff9e-121c-4e92-a516-a6c9e1c6300f" providerId="ADAL" clId="{905EA80B-49D5-4871-AF7B-0D2F6FAF4734}" dt="2018-12-10T13:42:23.945" v="199" actId="732"/>
        <pc:sldMkLst>
          <pc:docMk/>
          <pc:sldMk cId="1002662311" sldId="2420"/>
        </pc:sldMkLst>
        <pc:spChg chg="add del mod">
          <ac:chgData name="Covell, Ryan" userId="0f40ff9e-121c-4e92-a516-a6c9e1c6300f" providerId="ADAL" clId="{905EA80B-49D5-4871-AF7B-0D2F6FAF4734}" dt="2018-12-10T13:10:46.518" v="197" actId="207"/>
          <ac:spMkLst>
            <pc:docMk/>
            <pc:sldMk cId="1002662311" sldId="2420"/>
            <ac:spMk id="7" creationId="{99E1F60B-635C-4EE5-A2E9-6BFDD8D45370}"/>
          </ac:spMkLst>
        </pc:spChg>
        <pc:picChg chg="del">
          <ac:chgData name="Covell, Ryan" userId="0f40ff9e-121c-4e92-a516-a6c9e1c6300f" providerId="ADAL" clId="{905EA80B-49D5-4871-AF7B-0D2F6FAF4734}" dt="2018-12-10T12:48:43.565" v="81" actId="478"/>
          <ac:picMkLst>
            <pc:docMk/>
            <pc:sldMk cId="1002662311" sldId="2420"/>
            <ac:picMk id="3" creationId="{495DA115-2A21-4462-B1B2-04F3E94197B3}"/>
          </ac:picMkLst>
        </pc:picChg>
        <pc:picChg chg="add del mod ord">
          <ac:chgData name="Covell, Ryan" userId="0f40ff9e-121c-4e92-a516-a6c9e1c6300f" providerId="ADAL" clId="{905EA80B-49D5-4871-AF7B-0D2F6FAF4734}" dt="2018-12-10T13:06:58.501" v="174" actId="478"/>
          <ac:picMkLst>
            <pc:docMk/>
            <pc:sldMk cId="1002662311" sldId="2420"/>
            <ac:picMk id="6" creationId="{748E62FA-5E89-4974-AF59-3BD50DFCC093}"/>
          </ac:picMkLst>
        </pc:picChg>
        <pc:picChg chg="add mod ord modCrop">
          <ac:chgData name="Covell, Ryan" userId="0f40ff9e-121c-4e92-a516-a6c9e1c6300f" providerId="ADAL" clId="{905EA80B-49D5-4871-AF7B-0D2F6FAF4734}" dt="2018-12-10T13:42:23.945" v="199" actId="732"/>
          <ac:picMkLst>
            <pc:docMk/>
            <pc:sldMk cId="1002662311" sldId="2420"/>
            <ac:picMk id="8" creationId="{5D340D70-EB10-4FC3-B49C-6A1344B91589}"/>
          </ac:picMkLst>
        </pc:picChg>
        <pc:picChg chg="mod">
          <ac:chgData name="Covell, Ryan" userId="0f40ff9e-121c-4e92-a516-a6c9e1c6300f" providerId="ADAL" clId="{905EA80B-49D5-4871-AF7B-0D2F6FAF4734}" dt="2018-12-10T12:50:45.961" v="147" actId="1035"/>
          <ac:picMkLst>
            <pc:docMk/>
            <pc:sldMk cId="1002662311" sldId="2420"/>
            <ac:picMk id="10" creationId="{DDB3E740-7744-455E-859D-890533A27AD5}"/>
          </ac:picMkLst>
        </pc:picChg>
      </pc:sldChg>
      <pc:sldChg chg="addSp delSp modSp">
        <pc:chgData name="Covell, Ryan" userId="0f40ff9e-121c-4e92-a516-a6c9e1c6300f" providerId="ADAL" clId="{905EA80B-49D5-4871-AF7B-0D2F6FAF4734}" dt="2018-12-10T13:42:49.501" v="200" actId="732"/>
        <pc:sldMkLst>
          <pc:docMk/>
          <pc:sldMk cId="212628906" sldId="2423"/>
        </pc:sldMkLst>
        <pc:spChg chg="add del">
          <ac:chgData name="Covell, Ryan" userId="0f40ff9e-121c-4e92-a516-a6c9e1c6300f" providerId="ADAL" clId="{905EA80B-49D5-4871-AF7B-0D2F6FAF4734}" dt="2018-12-10T12:50:18.921" v="102" actId="732"/>
          <ac:spMkLst>
            <pc:docMk/>
            <pc:sldMk cId="212628906" sldId="2423"/>
            <ac:spMk id="6" creationId="{B558C00F-33E6-42B6-8BA3-5AE498E29D6C}"/>
          </ac:spMkLst>
        </pc:spChg>
        <pc:picChg chg="del">
          <ac:chgData name="Covell, Ryan" userId="0f40ff9e-121c-4e92-a516-a6c9e1c6300f" providerId="ADAL" clId="{905EA80B-49D5-4871-AF7B-0D2F6FAF4734}" dt="2018-12-10T12:44:28.647" v="0" actId="478"/>
          <ac:picMkLst>
            <pc:docMk/>
            <pc:sldMk cId="212628906" sldId="2423"/>
            <ac:picMk id="3" creationId="{495DA115-2A21-4462-B1B2-04F3E94197B3}"/>
          </ac:picMkLst>
        </pc:picChg>
        <pc:picChg chg="add del mod modCrop">
          <ac:chgData name="Covell, Ryan" userId="0f40ff9e-121c-4e92-a516-a6c9e1c6300f" providerId="ADAL" clId="{905EA80B-49D5-4871-AF7B-0D2F6FAF4734}" dt="2018-12-10T12:51:31.541" v="164" actId="732"/>
          <ac:picMkLst>
            <pc:docMk/>
            <pc:sldMk cId="212628906" sldId="2423"/>
            <ac:picMk id="4" creationId="{716F218F-3FA7-4C7F-9BD8-B577D545B9D4}"/>
          </ac:picMkLst>
        </pc:picChg>
        <pc:picChg chg="del">
          <ac:chgData name="Covell, Ryan" userId="0f40ff9e-121c-4e92-a516-a6c9e1c6300f" providerId="ADAL" clId="{905EA80B-49D5-4871-AF7B-0D2F6FAF4734}" dt="2018-12-10T12:51:40.059" v="165" actId="732"/>
          <ac:picMkLst>
            <pc:docMk/>
            <pc:sldMk cId="212628906" sldId="2423"/>
            <ac:picMk id="7" creationId="{DD924BA2-381E-49BC-A1D2-19B9B7F64E58}"/>
          </ac:picMkLst>
        </pc:picChg>
        <pc:picChg chg="mod modCrop">
          <ac:chgData name="Covell, Ryan" userId="0f40ff9e-121c-4e92-a516-a6c9e1c6300f" providerId="ADAL" clId="{905EA80B-49D5-4871-AF7B-0D2F6FAF4734}" dt="2018-12-10T13:42:49.501" v="200" actId="732"/>
          <ac:picMkLst>
            <pc:docMk/>
            <pc:sldMk cId="212628906" sldId="2423"/>
            <ac:picMk id="8" creationId="{E0E52371-67B2-453B-AC12-DAFBEA6C6DDE}"/>
          </ac:picMkLst>
        </pc:picChg>
      </pc:sldChg>
    </pc:docChg>
  </pc:docChgLst>
  <pc:docChgLst>
    <pc:chgData name="Covell, Ryan" userId="0f40ff9e-121c-4e92-a516-a6c9e1c6300f" providerId="ADAL" clId="{2A4FA5A1-BBD1-4926-A312-00D0B74F42FA}"/>
    <pc:docChg chg="undo custSel addSld delSld modSld modSection">
      <pc:chgData name="Covell, Ryan" userId="0f40ff9e-121c-4e92-a516-a6c9e1c6300f" providerId="ADAL" clId="{2A4FA5A1-BBD1-4926-A312-00D0B74F42FA}" dt="2018-12-11T18:06:53.387" v="413" actId="1038"/>
      <pc:docMkLst>
        <pc:docMk/>
      </pc:docMkLst>
      <pc:sldChg chg="addSp modSp">
        <pc:chgData name="Covell, Ryan" userId="0f40ff9e-121c-4e92-a516-a6c9e1c6300f" providerId="ADAL" clId="{2A4FA5A1-BBD1-4926-A312-00D0B74F42FA}" dt="2018-12-10T16:37:06.817" v="48" actId="1076"/>
        <pc:sldMkLst>
          <pc:docMk/>
          <pc:sldMk cId="3272246725" sldId="683"/>
        </pc:sldMkLst>
        <pc:picChg chg="add mod modCrop">
          <ac:chgData name="Covell, Ryan" userId="0f40ff9e-121c-4e92-a516-a6c9e1c6300f" providerId="ADAL" clId="{2A4FA5A1-BBD1-4926-A312-00D0B74F42FA}" dt="2018-12-10T16:37:06.817" v="48" actId="1076"/>
          <ac:picMkLst>
            <pc:docMk/>
            <pc:sldMk cId="3272246725" sldId="683"/>
            <ac:picMk id="9" creationId="{4DFED6D1-57C7-4C5B-B3A4-2151A35E1470}"/>
          </ac:picMkLst>
        </pc:picChg>
      </pc:sldChg>
      <pc:sldChg chg="addSp delSp modSp">
        <pc:chgData name="Covell, Ryan" userId="0f40ff9e-121c-4e92-a516-a6c9e1c6300f" providerId="ADAL" clId="{2A4FA5A1-BBD1-4926-A312-00D0B74F42FA}" dt="2018-12-11T11:42:39.032" v="241" actId="167"/>
        <pc:sldMkLst>
          <pc:docMk/>
          <pc:sldMk cId="2609184768" sldId="2345"/>
        </pc:sldMkLst>
        <pc:spChg chg="add del mod">
          <ac:chgData name="Covell, Ryan" userId="0f40ff9e-121c-4e92-a516-a6c9e1c6300f" providerId="ADAL" clId="{2A4FA5A1-BBD1-4926-A312-00D0B74F42FA}" dt="2018-12-11T11:34:42.792" v="98" actId="478"/>
          <ac:spMkLst>
            <pc:docMk/>
            <pc:sldMk cId="2609184768" sldId="2345"/>
            <ac:spMk id="7" creationId="{6F5160DD-9878-4639-B6B6-EC3B25C0ED93}"/>
          </ac:spMkLst>
        </pc:spChg>
        <pc:spChg chg="add del mod">
          <ac:chgData name="Covell, Ryan" userId="0f40ff9e-121c-4e92-a516-a6c9e1c6300f" providerId="ADAL" clId="{2A4FA5A1-BBD1-4926-A312-00D0B74F42FA}" dt="2018-12-11T11:37:50.748" v="123" actId="167"/>
          <ac:spMkLst>
            <pc:docMk/>
            <pc:sldMk cId="2609184768" sldId="2345"/>
            <ac:spMk id="9" creationId="{A98533CE-2FE4-45F3-8C20-9CA0418B7636}"/>
          </ac:spMkLst>
        </pc:spChg>
        <pc:spChg chg="add del mod">
          <ac:chgData name="Covell, Ryan" userId="0f40ff9e-121c-4e92-a516-a6c9e1c6300f" providerId="ADAL" clId="{2A4FA5A1-BBD1-4926-A312-00D0B74F42FA}" dt="2018-12-11T11:40:02.338" v="133" actId="167"/>
          <ac:spMkLst>
            <pc:docMk/>
            <pc:sldMk cId="2609184768" sldId="2345"/>
            <ac:spMk id="13" creationId="{260BDFC1-2F7D-4650-A2DF-EE584E852E0C}"/>
          </ac:spMkLst>
        </pc:spChg>
        <pc:spChg chg="add del mod">
          <ac:chgData name="Covell, Ryan" userId="0f40ff9e-121c-4e92-a516-a6c9e1c6300f" providerId="ADAL" clId="{2A4FA5A1-BBD1-4926-A312-00D0B74F42FA}" dt="2018-12-11T11:42:31.104" v="239" actId="167"/>
          <ac:spMkLst>
            <pc:docMk/>
            <pc:sldMk cId="2609184768" sldId="2345"/>
            <ac:spMk id="19" creationId="{A339AA2F-0145-4A23-870E-9256E2F2F305}"/>
          </ac:spMkLst>
        </pc:spChg>
        <pc:spChg chg="mod ord">
          <ac:chgData name="Covell, Ryan" userId="0f40ff9e-121c-4e92-a516-a6c9e1c6300f" providerId="ADAL" clId="{2A4FA5A1-BBD1-4926-A312-00D0B74F42FA}" dt="2018-12-11T11:41:04.270" v="197" actId="1036"/>
          <ac:spMkLst>
            <pc:docMk/>
            <pc:sldMk cId="2609184768" sldId="2345"/>
            <ac:spMk id="22" creationId="{4D92AADB-ECD8-8E43-9E04-EE96F3712EE1}"/>
          </ac:spMkLst>
        </pc:spChg>
        <pc:spChg chg="mod ord">
          <ac:chgData name="Covell, Ryan" userId="0f40ff9e-121c-4e92-a516-a6c9e1c6300f" providerId="ADAL" clId="{2A4FA5A1-BBD1-4926-A312-00D0B74F42FA}" dt="2018-12-11T11:41:04.270" v="197" actId="1036"/>
          <ac:spMkLst>
            <pc:docMk/>
            <pc:sldMk cId="2609184768" sldId="2345"/>
            <ac:spMk id="65" creationId="{C8710F2B-AD44-FD47-B969-75109892E011}"/>
          </ac:spMkLst>
        </pc:spChg>
        <pc:picChg chg="add del mod modCrop">
          <ac:chgData name="Covell, Ryan" userId="0f40ff9e-121c-4e92-a516-a6c9e1c6300f" providerId="ADAL" clId="{2A4FA5A1-BBD1-4926-A312-00D0B74F42FA}" dt="2018-12-11T11:37:36.161" v="121" actId="478"/>
          <ac:picMkLst>
            <pc:docMk/>
            <pc:sldMk cId="2609184768" sldId="2345"/>
            <ac:picMk id="4" creationId="{534D7806-9E13-43C4-AEF2-C64A5D65348F}"/>
          </ac:picMkLst>
        </pc:picChg>
        <pc:picChg chg="add del mod ord">
          <ac:chgData name="Covell, Ryan" userId="0f40ff9e-121c-4e92-a516-a6c9e1c6300f" providerId="ADAL" clId="{2A4FA5A1-BBD1-4926-A312-00D0B74F42FA}" dt="2018-12-11T11:39:54.654" v="132" actId="478"/>
          <ac:picMkLst>
            <pc:docMk/>
            <pc:sldMk cId="2609184768" sldId="2345"/>
            <ac:picMk id="11" creationId="{0F4EA480-8E8D-4F63-9E86-C90ABF364903}"/>
          </ac:picMkLst>
        </pc:picChg>
        <pc:picChg chg="add del mod ord modCrop">
          <ac:chgData name="Covell, Ryan" userId="0f40ff9e-121c-4e92-a516-a6c9e1c6300f" providerId="ADAL" clId="{2A4FA5A1-BBD1-4926-A312-00D0B74F42FA}" dt="2018-12-11T11:42:21.880" v="238" actId="478"/>
          <ac:picMkLst>
            <pc:docMk/>
            <pc:sldMk cId="2609184768" sldId="2345"/>
            <ac:picMk id="15" creationId="{5859A147-792A-4BEA-8C60-1E88A2B0F774}"/>
          </ac:picMkLst>
        </pc:picChg>
        <pc:picChg chg="add mod ord">
          <ac:chgData name="Covell, Ryan" userId="0f40ff9e-121c-4e92-a516-a6c9e1c6300f" providerId="ADAL" clId="{2A4FA5A1-BBD1-4926-A312-00D0B74F42FA}" dt="2018-12-11T11:42:39.032" v="241" actId="167"/>
          <ac:picMkLst>
            <pc:docMk/>
            <pc:sldMk cId="2609184768" sldId="2345"/>
            <ac:picMk id="25" creationId="{221395C6-48AD-4106-BC62-DE4B1A34816A}"/>
          </ac:picMkLst>
        </pc:picChg>
        <pc:picChg chg="add del ord">
          <ac:chgData name="Covell, Ryan" userId="0f40ff9e-121c-4e92-a516-a6c9e1c6300f" providerId="ADAL" clId="{2A4FA5A1-BBD1-4926-A312-00D0B74F42FA}" dt="2018-12-11T11:34:42.067" v="97" actId="167"/>
          <ac:picMkLst>
            <pc:docMk/>
            <pc:sldMk cId="2609184768" sldId="2345"/>
            <ac:picMk id="26" creationId="{92F925EF-1063-416E-9E7B-46AFF3642DD0}"/>
          </ac:picMkLst>
        </pc:picChg>
        <pc:picChg chg="add del">
          <ac:chgData name="Covell, Ryan" userId="0f40ff9e-121c-4e92-a516-a6c9e1c6300f" providerId="ADAL" clId="{2A4FA5A1-BBD1-4926-A312-00D0B74F42FA}" dt="2018-12-11T11:37:38.612" v="122" actId="478"/>
          <ac:picMkLst>
            <pc:docMk/>
            <pc:sldMk cId="2609184768" sldId="2345"/>
            <ac:picMk id="46" creationId="{004FEAB0-23F9-6F4A-B49B-D70AC04B3E98}"/>
          </ac:picMkLst>
        </pc:picChg>
      </pc:sldChg>
      <pc:sldChg chg="delCm">
        <pc:chgData name="Covell, Ryan" userId="0f40ff9e-121c-4e92-a516-a6c9e1c6300f" providerId="ADAL" clId="{2A4FA5A1-BBD1-4926-A312-00D0B74F42FA}" dt="2018-12-11T11:22:06.751" v="49" actId="167"/>
        <pc:sldMkLst>
          <pc:docMk/>
          <pc:sldMk cId="528395243" sldId="2377"/>
        </pc:sldMkLst>
      </pc:sldChg>
      <pc:sldChg chg="del">
        <pc:chgData name="Covell, Ryan" userId="0f40ff9e-121c-4e92-a516-a6c9e1c6300f" providerId="ADAL" clId="{2A4FA5A1-BBD1-4926-A312-00D0B74F42FA}" dt="2018-12-11T11:24:51.496" v="51" actId="2696"/>
        <pc:sldMkLst>
          <pc:docMk/>
          <pc:sldMk cId="993646480" sldId="2407"/>
        </pc:sldMkLst>
      </pc:sldChg>
      <pc:sldChg chg="addSp delSp del modAnim">
        <pc:chgData name="Covell, Ryan" userId="0f40ff9e-121c-4e92-a516-a6c9e1c6300f" providerId="ADAL" clId="{2A4FA5A1-BBD1-4926-A312-00D0B74F42FA}" dt="2018-12-10T15:13:15.660" v="3" actId="2696"/>
        <pc:sldMkLst>
          <pc:docMk/>
          <pc:sldMk cId="2724682664" sldId="2410"/>
        </pc:sldMkLst>
        <pc:spChg chg="add del">
          <ac:chgData name="Covell, Ryan" userId="0f40ff9e-121c-4e92-a516-a6c9e1c6300f" providerId="ADAL" clId="{2A4FA5A1-BBD1-4926-A312-00D0B74F42FA}" dt="2018-12-10T15:13:04.228" v="1" actId="2696"/>
          <ac:spMkLst>
            <pc:docMk/>
            <pc:sldMk cId="2724682664" sldId="2410"/>
            <ac:spMk id="10" creationId="{04FFFFE8-E1A8-4629-9A7E-0D3CFB4D4ADE}"/>
          </ac:spMkLst>
        </pc:spChg>
      </pc:sldChg>
      <pc:sldChg chg="add">
        <pc:chgData name="Covell, Ryan" userId="0f40ff9e-121c-4e92-a516-a6c9e1c6300f" providerId="ADAL" clId="{2A4FA5A1-BBD1-4926-A312-00D0B74F42FA}" dt="2018-12-10T15:13:09.110" v="2" actId="2696"/>
        <pc:sldMkLst>
          <pc:docMk/>
          <pc:sldMk cId="2442687639" sldId="2424"/>
        </pc:sldMkLst>
      </pc:sldChg>
      <pc:sldChg chg="addSp delSp modSp add">
        <pc:chgData name="Covell, Ryan" userId="0f40ff9e-121c-4e92-a516-a6c9e1c6300f" providerId="ADAL" clId="{2A4FA5A1-BBD1-4926-A312-00D0B74F42FA}" dt="2018-12-11T18:06:53.387" v="413" actId="1038"/>
        <pc:sldMkLst>
          <pc:docMk/>
          <pc:sldMk cId="493170329" sldId="2425"/>
        </pc:sldMkLst>
        <pc:spChg chg="add mod">
          <ac:chgData name="Covell, Ryan" userId="0f40ff9e-121c-4e92-a516-a6c9e1c6300f" providerId="ADAL" clId="{2A4FA5A1-BBD1-4926-A312-00D0B74F42FA}" dt="2018-12-11T18:06:53.387" v="413" actId="1038"/>
          <ac:spMkLst>
            <pc:docMk/>
            <pc:sldMk cId="493170329" sldId="2425"/>
            <ac:spMk id="16" creationId="{AE62FBF6-EE0A-4CC4-B1B8-549E861E0327}"/>
          </ac:spMkLst>
        </pc:spChg>
        <pc:spChg chg="mod topLvl">
          <ac:chgData name="Covell, Ryan" userId="0f40ff9e-121c-4e92-a516-a6c9e1c6300f" providerId="ADAL" clId="{2A4FA5A1-BBD1-4926-A312-00D0B74F42FA}" dt="2018-12-11T18:06:53.387" v="413" actId="1038"/>
          <ac:spMkLst>
            <pc:docMk/>
            <pc:sldMk cId="493170329" sldId="2425"/>
            <ac:spMk id="31" creationId="{48835428-09B7-47F8-B0B8-2BDF5DFED073}"/>
          </ac:spMkLst>
        </pc:spChg>
        <pc:grpChg chg="del">
          <ac:chgData name="Covell, Ryan" userId="0f40ff9e-121c-4e92-a516-a6c9e1c6300f" providerId="ADAL" clId="{2A4FA5A1-BBD1-4926-A312-00D0B74F42FA}" dt="2018-12-11T18:01:47.496" v="242" actId="478"/>
          <ac:grpSpMkLst>
            <pc:docMk/>
            <pc:sldMk cId="493170329" sldId="2425"/>
            <ac:grpSpMk id="6" creationId="{61F817B5-C52F-47A6-A1ED-D74F3E720CD9}"/>
          </ac:grpSpMkLst>
        </pc:grpChg>
        <pc:picChg chg="del topLvl">
          <ac:chgData name="Covell, Ryan" userId="0f40ff9e-121c-4e92-a516-a6c9e1c6300f" providerId="ADAL" clId="{2A4FA5A1-BBD1-4926-A312-00D0B74F42FA}" dt="2018-12-11T18:01:47.496" v="242" actId="478"/>
          <ac:picMkLst>
            <pc:docMk/>
            <pc:sldMk cId="493170329" sldId="2425"/>
            <ac:picMk id="23" creationId="{A2D19781-AAED-4D11-AC9F-370DE54924CB}"/>
          </ac:picMkLst>
        </pc:picChg>
      </pc:sldChg>
    </pc:docChg>
  </pc:docChgLst>
  <pc:docChgLst>
    <pc:chgData name="Covell, Ryan" userId="0f40ff9e-121c-4e92-a516-a6c9e1c6300f" providerId="ADAL" clId="{5C91C8EA-CF12-4C51-BF0A-2B1CD1F2E3F6}"/>
    <pc:docChg chg="addSld delSld modSld sldOrd modSection">
      <pc:chgData name="Covell, Ryan" userId="0f40ff9e-121c-4e92-a516-a6c9e1c6300f" providerId="ADAL" clId="{5C91C8EA-CF12-4C51-BF0A-2B1CD1F2E3F6}" dt="2018-12-04T21:19:45.720" v="20"/>
      <pc:docMkLst>
        <pc:docMk/>
      </pc:docMkLst>
      <pc:sldChg chg="modTransition">
        <pc:chgData name="Covell, Ryan" userId="0f40ff9e-121c-4e92-a516-a6c9e1c6300f" providerId="ADAL" clId="{5C91C8EA-CF12-4C51-BF0A-2B1CD1F2E3F6}" dt="2018-12-04T21:19:45.720" v="20"/>
        <pc:sldMkLst>
          <pc:docMk/>
          <pc:sldMk cId="2025713600" sldId="2379"/>
        </pc:sldMkLst>
      </pc:sldChg>
      <pc:sldChg chg="add">
        <pc:chgData name="Covell, Ryan" userId="0f40ff9e-121c-4e92-a516-a6c9e1c6300f" providerId="ADAL" clId="{5C91C8EA-CF12-4C51-BF0A-2B1CD1F2E3F6}" dt="2018-12-04T21:16:39.267" v="0"/>
        <pc:sldMkLst>
          <pc:docMk/>
          <pc:sldMk cId="1076226655" sldId="2413"/>
        </pc:sldMkLst>
      </pc:sldChg>
      <pc:sldChg chg="add">
        <pc:chgData name="Covell, Ryan" userId="0f40ff9e-121c-4e92-a516-a6c9e1c6300f" providerId="ADAL" clId="{5C91C8EA-CF12-4C51-BF0A-2B1CD1F2E3F6}" dt="2018-12-04T21:17:00.735" v="1"/>
        <pc:sldMkLst>
          <pc:docMk/>
          <pc:sldMk cId="4077284597" sldId="2415"/>
        </pc:sldMkLst>
      </pc:sldChg>
      <pc:sldChg chg="add del ord">
        <pc:chgData name="Covell, Ryan" userId="0f40ff9e-121c-4e92-a516-a6c9e1c6300f" providerId="ADAL" clId="{5C91C8EA-CF12-4C51-BF0A-2B1CD1F2E3F6}" dt="2018-12-04T21:18:40.986" v="17"/>
        <pc:sldMkLst>
          <pc:docMk/>
          <pc:sldMk cId="2876873638" sldId="2416"/>
        </pc:sldMkLst>
      </pc:sldChg>
      <pc:sldChg chg="add ord">
        <pc:chgData name="Covell, Ryan" userId="0f40ff9e-121c-4e92-a516-a6c9e1c6300f" providerId="ADAL" clId="{5C91C8EA-CF12-4C51-BF0A-2B1CD1F2E3F6}" dt="2018-12-04T21:17:34.022" v="4"/>
        <pc:sldMkLst>
          <pc:docMk/>
          <pc:sldMk cId="1135100541" sldId="2422"/>
        </pc:sldMkLst>
      </pc:sldChg>
      <pc:sldMasterChg chg="delSldLayout">
        <pc:chgData name="Covell, Ryan" userId="0f40ff9e-121c-4e92-a516-a6c9e1c6300f" providerId="ADAL" clId="{5C91C8EA-CF12-4C51-BF0A-2B1CD1F2E3F6}" dt="2018-12-04T21:17:47.050" v="8" actId="2696"/>
        <pc:sldMasterMkLst>
          <pc:docMk/>
          <pc:sldMasterMk cId="2099837273" sldId="2147483773"/>
        </pc:sldMasterMkLst>
      </pc:sldMasterChg>
    </pc:docChg>
  </pc:docChgLst>
  <pc:docChgLst>
    <pc:chgData name="Covell, Ryan" userId="0f40ff9e-121c-4e92-a516-a6c9e1c6300f" providerId="ADAL" clId="{2F69D159-D84C-47C8-8B73-126EBB7B7CE2}"/>
    <pc:docChg chg="undo custSel addSld delSld modSld sldOrd modSection">
      <pc:chgData name="Covell, Ryan" userId="0f40ff9e-121c-4e92-a516-a6c9e1c6300f" providerId="ADAL" clId="{2F69D159-D84C-47C8-8B73-126EBB7B7CE2}" dt="2018-12-10T00:01:37.342" v="429" actId="6549"/>
      <pc:docMkLst>
        <pc:docMk/>
      </pc:docMkLst>
      <pc:sldChg chg="modSp">
        <pc:chgData name="Covell, Ryan" userId="0f40ff9e-121c-4e92-a516-a6c9e1c6300f" providerId="ADAL" clId="{2F69D159-D84C-47C8-8B73-126EBB7B7CE2}" dt="2018-12-04T23:24:05.842" v="18" actId="2711"/>
        <pc:sldMkLst>
          <pc:docMk/>
          <pc:sldMk cId="2025713600" sldId="2379"/>
        </pc:sldMkLst>
        <pc:spChg chg="mod">
          <ac:chgData name="Covell, Ryan" userId="0f40ff9e-121c-4e92-a516-a6c9e1c6300f" providerId="ADAL" clId="{2F69D159-D84C-47C8-8B73-126EBB7B7CE2}" dt="2018-12-04T23:24:05.842" v="18" actId="2711"/>
          <ac:spMkLst>
            <pc:docMk/>
            <pc:sldMk cId="2025713600" sldId="2379"/>
            <ac:spMk id="3" creationId="{0F175ECA-72FB-094A-9C78-3D45D82139A9}"/>
          </ac:spMkLst>
        </pc:spChg>
      </pc:sldChg>
      <pc:sldChg chg="addSp delSp modSp modAnim">
        <pc:chgData name="Covell, Ryan" userId="0f40ff9e-121c-4e92-a516-a6c9e1c6300f" providerId="ADAL" clId="{2F69D159-D84C-47C8-8B73-126EBB7B7CE2}" dt="2018-12-05T02:42:31.811" v="64" actId="6549"/>
        <pc:sldMkLst>
          <pc:docMk/>
          <pc:sldMk cId="749788466" sldId="2386"/>
        </pc:sldMkLst>
        <pc:grpChg chg="add del mod">
          <ac:chgData name="Covell, Ryan" userId="0f40ff9e-121c-4e92-a516-a6c9e1c6300f" providerId="ADAL" clId="{2F69D159-D84C-47C8-8B73-126EBB7B7CE2}" dt="2018-12-05T02:42:26.343" v="62" actId="165"/>
          <ac:grpSpMkLst>
            <pc:docMk/>
            <pc:sldMk cId="749788466" sldId="2386"/>
            <ac:grpSpMk id="5" creationId="{6C654E5B-A4CF-45DF-B618-E24693E88608}"/>
          </ac:grpSpMkLst>
        </pc:grpChg>
        <pc:picChg chg="add del mod">
          <ac:chgData name="Covell, Ryan" userId="0f40ff9e-121c-4e92-a516-a6c9e1c6300f" providerId="ADAL" clId="{2F69D159-D84C-47C8-8B73-126EBB7B7CE2}" dt="2018-12-05T02:42:25.650" v="61" actId="6549"/>
          <ac:picMkLst>
            <pc:docMk/>
            <pc:sldMk cId="749788466" sldId="2386"/>
            <ac:picMk id="6" creationId="{53B91772-7B3B-4179-A961-AAE24E358967}"/>
          </ac:picMkLst>
        </pc:picChg>
        <pc:picChg chg="add del mod topLvl">
          <ac:chgData name="Covell, Ryan" userId="0f40ff9e-121c-4e92-a516-a6c9e1c6300f" providerId="ADAL" clId="{2F69D159-D84C-47C8-8B73-126EBB7B7CE2}" dt="2018-12-05T02:42:26.343" v="62" actId="165"/>
          <ac:picMkLst>
            <pc:docMk/>
            <pc:sldMk cId="749788466" sldId="2386"/>
            <ac:picMk id="38" creationId="{140DD572-230F-4EDE-A5C1-B2E0C4F38EAF}"/>
          </ac:picMkLst>
        </pc:picChg>
        <pc:picChg chg="mod topLvl">
          <ac:chgData name="Covell, Ryan" userId="0f40ff9e-121c-4e92-a516-a6c9e1c6300f" providerId="ADAL" clId="{2F69D159-D84C-47C8-8B73-126EBB7B7CE2}" dt="2018-12-05T02:42:26.343" v="62" actId="165"/>
          <ac:picMkLst>
            <pc:docMk/>
            <pc:sldMk cId="749788466" sldId="2386"/>
            <ac:picMk id="99" creationId="{38BC6F78-BAF8-46CE-B6A2-7DA82B4F9755}"/>
          </ac:picMkLst>
        </pc:picChg>
      </pc:sldChg>
      <pc:sldChg chg="modSp">
        <pc:chgData name="Covell, Ryan" userId="0f40ff9e-121c-4e92-a516-a6c9e1c6300f" providerId="ADAL" clId="{2F69D159-D84C-47C8-8B73-126EBB7B7CE2}" dt="2018-12-05T02:36:16.770" v="46" actId="6549"/>
        <pc:sldMkLst>
          <pc:docMk/>
          <pc:sldMk cId="1234585350" sldId="2390"/>
        </pc:sldMkLst>
        <pc:spChg chg="mod">
          <ac:chgData name="Covell, Ryan" userId="0f40ff9e-121c-4e92-a516-a6c9e1c6300f" providerId="ADAL" clId="{2F69D159-D84C-47C8-8B73-126EBB7B7CE2}" dt="2018-12-05T02:36:16.770" v="46" actId="6549"/>
          <ac:spMkLst>
            <pc:docMk/>
            <pc:sldMk cId="1234585350" sldId="2390"/>
            <ac:spMk id="2" creationId="{109E69BD-9262-B542-8494-8409F1A2884D}"/>
          </ac:spMkLst>
        </pc:spChg>
      </pc:sldChg>
      <pc:sldChg chg="modTransition">
        <pc:chgData name="Covell, Ryan" userId="0f40ff9e-121c-4e92-a516-a6c9e1c6300f" providerId="ADAL" clId="{2F69D159-D84C-47C8-8B73-126EBB7B7CE2}" dt="2018-12-05T02:56:20.349" v="411" actId="6549"/>
        <pc:sldMkLst>
          <pc:docMk/>
          <pc:sldMk cId="1076226655" sldId="2413"/>
        </pc:sldMkLst>
      </pc:sldChg>
      <pc:sldChg chg="addSp delSp modSp modTransition modAnim modNotesTx">
        <pc:chgData name="Covell, Ryan" userId="0f40ff9e-121c-4e92-a516-a6c9e1c6300f" providerId="ADAL" clId="{2F69D159-D84C-47C8-8B73-126EBB7B7CE2}" dt="2018-12-10T00:01:37.342" v="429" actId="6549"/>
        <pc:sldMkLst>
          <pc:docMk/>
          <pc:sldMk cId="1002662311" sldId="2420"/>
        </pc:sldMkLst>
        <pc:spChg chg="del">
          <ac:chgData name="Covell, Ryan" userId="0f40ff9e-121c-4e92-a516-a6c9e1c6300f" providerId="ADAL" clId="{2F69D159-D84C-47C8-8B73-126EBB7B7CE2}" dt="2018-12-05T02:47:42.540" v="92" actId="478"/>
          <ac:spMkLst>
            <pc:docMk/>
            <pc:sldMk cId="1002662311" sldId="2420"/>
            <ac:spMk id="4" creationId="{EDA99227-C642-407F-81A3-FF9B8046C3AF}"/>
          </ac:spMkLst>
        </pc:spChg>
        <pc:spChg chg="add mod">
          <ac:chgData name="Covell, Ryan" userId="0f40ff9e-121c-4e92-a516-a6c9e1c6300f" providerId="ADAL" clId="{2F69D159-D84C-47C8-8B73-126EBB7B7CE2}" dt="2018-12-05T02:48:00.169" v="96" actId="27636"/>
          <ac:spMkLst>
            <pc:docMk/>
            <pc:sldMk cId="1002662311" sldId="2420"/>
            <ac:spMk id="5" creationId="{3441297E-89AF-4495-BA42-3DDF3101D933}"/>
          </ac:spMkLst>
        </pc:spChg>
        <pc:spChg chg="add">
          <ac:chgData name="Covell, Ryan" userId="0f40ff9e-121c-4e92-a516-a6c9e1c6300f" providerId="ADAL" clId="{2F69D159-D84C-47C8-8B73-126EBB7B7CE2}" dt="2018-12-09T23:29:49.389" v="419" actId="6549"/>
          <ac:spMkLst>
            <pc:docMk/>
            <pc:sldMk cId="1002662311" sldId="2420"/>
            <ac:spMk id="7" creationId="{99E1F60B-635C-4EE5-A2E9-6BFDD8D45370}"/>
          </ac:spMkLst>
        </pc:spChg>
        <pc:spChg chg="add del mod">
          <ac:chgData name="Covell, Ryan" userId="0f40ff9e-121c-4e92-a516-a6c9e1c6300f" providerId="ADAL" clId="{2F69D159-D84C-47C8-8B73-126EBB7B7CE2}" dt="2018-12-05T02:48:07.221" v="97" actId="478"/>
          <ac:spMkLst>
            <pc:docMk/>
            <pc:sldMk cId="1002662311" sldId="2420"/>
            <ac:spMk id="7" creationId="{AFA1BB9C-9AEE-44BD-A7A9-3BBBB265A068}"/>
          </ac:spMkLst>
        </pc:spChg>
        <pc:spChg chg="add del">
          <ac:chgData name="Covell, Ryan" userId="0f40ff9e-121c-4e92-a516-a6c9e1c6300f" providerId="ADAL" clId="{2F69D159-D84C-47C8-8B73-126EBB7B7CE2}" dt="2018-12-09T23:29:34.809" v="416" actId="6549"/>
          <ac:spMkLst>
            <pc:docMk/>
            <pc:sldMk cId="1002662311" sldId="2420"/>
            <ac:spMk id="11" creationId="{69204C18-FA75-447C-A272-146517C2EF4C}"/>
          </ac:spMkLst>
        </pc:spChg>
        <pc:grpChg chg="add del mod">
          <ac:chgData name="Covell, Ryan" userId="0f40ff9e-121c-4e92-a516-a6c9e1c6300f" providerId="ADAL" clId="{2F69D159-D84C-47C8-8B73-126EBB7B7CE2}" dt="2018-12-09T23:29:34.809" v="416" actId="6549"/>
          <ac:grpSpMkLst>
            <pc:docMk/>
            <pc:sldMk cId="1002662311" sldId="2420"/>
            <ac:grpSpMk id="9" creationId="{D53EED73-F4EE-4373-ABDE-558C0AE84289}"/>
          </ac:grpSpMkLst>
        </pc:grpChg>
        <pc:picChg chg="mod">
          <ac:chgData name="Covell, Ryan" userId="0f40ff9e-121c-4e92-a516-a6c9e1c6300f" providerId="ADAL" clId="{2F69D159-D84C-47C8-8B73-126EBB7B7CE2}" dt="2018-12-09T23:28:46.758" v="412" actId="6549"/>
          <ac:picMkLst>
            <pc:docMk/>
            <pc:sldMk cId="1002662311" sldId="2420"/>
            <ac:picMk id="3" creationId="{495DA115-2A21-4462-B1B2-04F3E94197B3}"/>
          </ac:picMkLst>
        </pc:picChg>
        <pc:picChg chg="mod">
          <ac:chgData name="Covell, Ryan" userId="0f40ff9e-121c-4e92-a516-a6c9e1c6300f" providerId="ADAL" clId="{2F69D159-D84C-47C8-8B73-126EBB7B7CE2}" dt="2018-12-09T23:29:48.338" v="418" actId="1366"/>
          <ac:picMkLst>
            <pc:docMk/>
            <pc:sldMk cId="1002662311" sldId="2420"/>
            <ac:picMk id="10" creationId="{DDB3E740-7744-455E-859D-890533A27AD5}"/>
          </ac:picMkLst>
        </pc:picChg>
      </pc:sldChg>
      <pc:sldChg chg="delSp modSp add ord modTransition modNotesTx">
        <pc:chgData name="Covell, Ryan" userId="0f40ff9e-121c-4e92-a516-a6c9e1c6300f" providerId="ADAL" clId="{2F69D159-D84C-47C8-8B73-126EBB7B7CE2}" dt="2018-12-10T00:01:26.775" v="427" actId="20577"/>
        <pc:sldMkLst>
          <pc:docMk/>
          <pc:sldMk cId="212628906" sldId="2423"/>
        </pc:sldMkLst>
        <pc:spChg chg="del">
          <ac:chgData name="Covell, Ryan" userId="0f40ff9e-121c-4e92-a516-a6c9e1c6300f" providerId="ADAL" clId="{2F69D159-D84C-47C8-8B73-126EBB7B7CE2}" dt="2018-12-09T23:30:21.792" v="421" actId="478"/>
          <ac:spMkLst>
            <pc:docMk/>
            <pc:sldMk cId="212628906" sldId="2423"/>
            <ac:spMk id="7" creationId="{99E1F60B-635C-4EE5-A2E9-6BFDD8D45370}"/>
          </ac:spMkLst>
        </pc:spChg>
        <pc:picChg chg="mod">
          <ac:chgData name="Covell, Ryan" userId="0f40ff9e-121c-4e92-a516-a6c9e1c6300f" providerId="ADAL" clId="{2F69D159-D84C-47C8-8B73-126EBB7B7CE2}" dt="2018-12-09T23:31:16.158" v="424" actId="20577"/>
          <ac:picMkLst>
            <pc:docMk/>
            <pc:sldMk cId="212628906" sldId="2423"/>
            <ac:picMk id="3" creationId="{495DA115-2A21-4462-B1B2-04F3E94197B3}"/>
          </ac:picMkLst>
        </pc:picChg>
        <pc:picChg chg="del">
          <ac:chgData name="Covell, Ryan" userId="0f40ff9e-121c-4e92-a516-a6c9e1c6300f" providerId="ADAL" clId="{2F69D159-D84C-47C8-8B73-126EBB7B7CE2}" dt="2018-12-09T23:30:24.029" v="422" actId="478"/>
          <ac:picMkLst>
            <pc:docMk/>
            <pc:sldMk cId="212628906" sldId="2423"/>
            <ac:picMk id="10" creationId="{DDB3E740-7744-455E-859D-890533A27AD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804238-EC80-FB4B-941E-9312C939D7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4CB66F3-392C-0A47-831D-48D35E3458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955B36-A5B0-104D-B8CD-F883848663BE}" type="datetimeFigureOut">
              <a:rPr lang="en-US" smtClean="0"/>
              <a:t>1/6/2020</a:t>
            </a:fld>
            <a:endParaRPr lang="en-US" dirty="0"/>
          </a:p>
        </p:txBody>
      </p:sp>
      <p:sp>
        <p:nvSpPr>
          <p:cNvPr id="4" name="Footer Placeholder 3">
            <a:extLst>
              <a:ext uri="{FF2B5EF4-FFF2-40B4-BE49-F238E27FC236}">
                <a16:creationId xmlns:a16="http://schemas.microsoft.com/office/drawing/2014/main" id="{CE2738F3-C544-884A-A94D-4731DAAC17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C86229-D175-5649-8942-DE7F23C5E0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AC09F1-4DD7-EA47-BCAC-42996FCC1491}" type="slidenum">
              <a:rPr lang="en-US" smtClean="0"/>
              <a:t>‹#›</a:t>
            </a:fld>
            <a:endParaRPr lang="en-US" dirty="0"/>
          </a:p>
        </p:txBody>
      </p:sp>
    </p:spTree>
    <p:extLst>
      <p:ext uri="{BB962C8B-B14F-4D97-AF65-F5344CB8AC3E}">
        <p14:creationId xmlns:p14="http://schemas.microsoft.com/office/powerpoint/2010/main" val="28196755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C5C96F-C94A-4B4F-99A7-E5756576ABC1}" type="datetimeFigureOut">
              <a:rPr lang="en-US" smtClean="0"/>
              <a:t>1/6/2020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1038F-6634-544B-85D0-0C51AF60D7D8}" type="slidenum">
              <a:rPr lang="en-US" smtClean="0"/>
              <a:t>‹#›</a:t>
            </a:fld>
            <a:endParaRPr lang="en-US" dirty="0"/>
          </a:p>
        </p:txBody>
      </p:sp>
    </p:spTree>
    <p:extLst>
      <p:ext uri="{BB962C8B-B14F-4D97-AF65-F5344CB8AC3E}">
        <p14:creationId xmlns:p14="http://schemas.microsoft.com/office/powerpoint/2010/main" val="359787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dynatrace-acm/dtacmworkshop"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Dynatrace Autonomous Cloud Management</a:t>
            </a:r>
          </a:p>
          <a:p>
            <a:r>
              <a:rPr lang="en-HK" dirty="0"/>
              <a:t>GKE,  Jenkins,  Ansible Tower</a:t>
            </a:r>
          </a:p>
        </p:txBody>
      </p:sp>
      <p:sp>
        <p:nvSpPr>
          <p:cNvPr id="4" name="Slide Number Placeholder 3"/>
          <p:cNvSpPr>
            <a:spLocks noGrp="1"/>
          </p:cNvSpPr>
          <p:nvPr>
            <p:ph type="sldNum" sz="quarter" idx="5"/>
          </p:nvPr>
        </p:nvSpPr>
        <p:spPr/>
        <p:txBody>
          <a:bodyPr/>
          <a:lstStyle/>
          <a:p>
            <a:fld id="{56E3A591-9B9D-4380-8777-0F91ABAFD89F}" type="slidenum">
              <a:rPr lang="en-US" smtClean="0"/>
              <a:t>1</a:t>
            </a:fld>
            <a:endParaRPr lang="en-US" dirty="0"/>
          </a:p>
        </p:txBody>
      </p:sp>
    </p:spTree>
    <p:extLst>
      <p:ext uri="{BB962C8B-B14F-4D97-AF65-F5344CB8AC3E}">
        <p14:creationId xmlns:p14="http://schemas.microsoft.com/office/powerpoint/2010/main" val="3176510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 our GKE Cluster</a:t>
            </a:r>
          </a:p>
          <a:p>
            <a:r>
              <a:rPr lang="en-US" dirty="0"/>
              <a:t>Login to your GCP Account</a:t>
            </a:r>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10</a:t>
            </a:fld>
            <a:endParaRPr lang="en-US" dirty="0"/>
          </a:p>
        </p:txBody>
      </p:sp>
    </p:spTree>
    <p:extLst>
      <p:ext uri="{BB962C8B-B14F-4D97-AF65-F5344CB8AC3E}">
        <p14:creationId xmlns:p14="http://schemas.microsoft.com/office/powerpoint/2010/main" val="1334212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 our GKE Cluster – Launching </a:t>
            </a:r>
            <a:r>
              <a:rPr lang="en-US" dirty="0" err="1"/>
              <a:t>Cloudshell</a:t>
            </a:r>
            <a:endParaRPr lang="en-US" dirty="0"/>
          </a:p>
          <a:p>
            <a:r>
              <a:rPr lang="en-US" dirty="0"/>
              <a:t>To launch and interact with our Kubernetes cluster we use </a:t>
            </a:r>
            <a:r>
              <a:rPr lang="en-US" dirty="0" err="1"/>
              <a:t>Cloudshell</a:t>
            </a:r>
            <a:endParaRPr lang="en-US" dirty="0"/>
          </a:p>
          <a:p>
            <a:pPr lvl="1"/>
            <a:r>
              <a:rPr lang="en-US" dirty="0" err="1"/>
              <a:t>Cloudshell</a:t>
            </a:r>
            <a:r>
              <a:rPr lang="en-US" dirty="0"/>
              <a:t> provides command-line access to your cloud resources directly from your browser</a:t>
            </a:r>
          </a:p>
          <a:p>
            <a:pPr lvl="1"/>
            <a:r>
              <a:rPr lang="en-US" dirty="0"/>
              <a:t>No need for a separate bastion host</a:t>
            </a:r>
          </a:p>
          <a:p>
            <a:pPr lvl="1"/>
            <a:r>
              <a:rPr lang="en-US" dirty="0"/>
              <a:t>Required tools pre-installed (git, docker, </a:t>
            </a:r>
            <a:r>
              <a:rPr lang="en-US" dirty="0" err="1"/>
              <a:t>kubectl</a:t>
            </a:r>
            <a:r>
              <a:rPr lang="en-US" dirty="0"/>
              <a:t>, </a:t>
            </a:r>
            <a:r>
              <a:rPr lang="en-US" dirty="0" err="1"/>
              <a:t>etc</a:t>
            </a:r>
            <a:r>
              <a:rPr lang="en-US" dirty="0"/>
              <a:t>…)</a:t>
            </a:r>
          </a:p>
          <a:p>
            <a:pPr lvl="1"/>
            <a:r>
              <a:rPr lang="en-US" dirty="0"/>
              <a:t>Persistent storage</a:t>
            </a:r>
          </a:p>
          <a:p>
            <a:pPr lvl="1"/>
            <a:endParaRPr lang="en-US" dirty="0"/>
          </a:p>
          <a:p>
            <a:endParaRPr lang="en-US" dirty="0"/>
          </a:p>
        </p:txBody>
      </p:sp>
      <p:sp>
        <p:nvSpPr>
          <p:cNvPr id="4" name="Slide Number Placeholder 3"/>
          <p:cNvSpPr>
            <a:spLocks noGrp="1"/>
          </p:cNvSpPr>
          <p:nvPr>
            <p:ph type="sldNum" sz="quarter" idx="5"/>
          </p:nvPr>
        </p:nvSpPr>
        <p:spPr/>
        <p:txBody>
          <a:bodyPr/>
          <a:lstStyle/>
          <a:p>
            <a:fld id="{56E3A591-9B9D-4380-8777-0F91ABAFD89F}" type="slidenum">
              <a:rPr lang="en-US" smtClean="0"/>
              <a:t>11</a:t>
            </a:fld>
            <a:endParaRPr lang="en-US" dirty="0"/>
          </a:p>
        </p:txBody>
      </p:sp>
    </p:spTree>
    <p:extLst>
      <p:ext uri="{BB962C8B-B14F-4D97-AF65-F5344CB8AC3E}">
        <p14:creationId xmlns:p14="http://schemas.microsoft.com/office/powerpoint/2010/main" val="4137713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 our GKE Cluster – Cloning our repository</a:t>
            </a:r>
          </a:p>
          <a:p>
            <a:pPr lvl="1"/>
            <a:r>
              <a:rPr lang="en-US" dirty="0"/>
              <a:t>In </a:t>
            </a:r>
            <a:r>
              <a:rPr lang="en-US" dirty="0" err="1"/>
              <a:t>Cloudshell</a:t>
            </a:r>
            <a:r>
              <a:rPr lang="en-US" dirty="0"/>
              <a:t>, clone/download the following GitHub Repository:</a:t>
            </a:r>
          </a:p>
          <a:p>
            <a:pPr marL="457200" lvl="1" indent="0">
              <a:buNone/>
            </a:pPr>
            <a:r>
              <a:rPr lang="en-US" dirty="0">
                <a:hlinkClick r:id="rId3"/>
              </a:rPr>
              <a:t>https://github.com/dynatrace-acm/dtacmworkshop</a:t>
            </a:r>
            <a:endParaRPr lang="en-US" dirty="0"/>
          </a:p>
          <a:p>
            <a:pPr lvl="1"/>
            <a:r>
              <a:rPr lang="en-US" dirty="0"/>
              <a:t>This will create a folder called </a:t>
            </a:r>
            <a:r>
              <a:rPr lang="en-US" b="1" dirty="0" err="1"/>
              <a:t>dtacmworkshop</a:t>
            </a:r>
            <a:endParaRPr lang="en-US" b="1" dirty="0"/>
          </a:p>
          <a:p>
            <a:pPr lvl="1"/>
            <a:r>
              <a:rPr lang="en-US" dirty="0"/>
              <a:t>This will contain the scripts we will use for the remainder of the workshop </a:t>
            </a:r>
          </a:p>
        </p:txBody>
      </p:sp>
      <p:sp>
        <p:nvSpPr>
          <p:cNvPr id="4" name="Slide Number Placeholder 3"/>
          <p:cNvSpPr>
            <a:spLocks noGrp="1"/>
          </p:cNvSpPr>
          <p:nvPr>
            <p:ph type="sldNum" sz="quarter" idx="5"/>
          </p:nvPr>
        </p:nvSpPr>
        <p:spPr/>
        <p:txBody>
          <a:bodyPr/>
          <a:lstStyle/>
          <a:p>
            <a:fld id="{56E3A591-9B9D-4380-8777-0F91ABAFD89F}" type="slidenum">
              <a:rPr lang="en-US" smtClean="0"/>
              <a:t>12</a:t>
            </a:fld>
            <a:endParaRPr lang="en-US" dirty="0"/>
          </a:p>
        </p:txBody>
      </p:sp>
    </p:spTree>
    <p:extLst>
      <p:ext uri="{BB962C8B-B14F-4D97-AF65-F5344CB8AC3E}">
        <p14:creationId xmlns:p14="http://schemas.microsoft.com/office/powerpoint/2010/main" val="3688648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Dynatrace Credentials – Tenant ID &amp; Environment ID</a:t>
            </a:r>
          </a:p>
          <a:p>
            <a:r>
              <a:rPr lang="en-US" dirty="0"/>
              <a:t>In order to proceed further we need to make note of our Dynatrace Tenant/Environment and API/PaaS Tokens</a:t>
            </a:r>
          </a:p>
          <a:p>
            <a:r>
              <a:rPr lang="en-US" dirty="0"/>
              <a:t>For the Tenant ID,  you can find it in the first part of your URL </a:t>
            </a:r>
          </a:p>
          <a:p>
            <a:r>
              <a:rPr lang="en-US" dirty="0"/>
              <a:t>https://&lt;TENANT_ID&gt;.live.dynatrace.com – SaaS Deployments</a:t>
            </a:r>
          </a:p>
          <a:p>
            <a:r>
              <a:rPr lang="en-US" dirty="0"/>
              <a:t>For example,  for https://jwx05250.live.dynatrace.com ,  Tenant ID=jwx05250</a:t>
            </a:r>
          </a:p>
          <a:p>
            <a:r>
              <a:rPr lang="en-US" dirty="0"/>
              <a:t>https://&lt;TENANT_ID&gt;.dynatrace-managed.com</a:t>
            </a:r>
          </a:p>
          <a:p>
            <a:r>
              <a:rPr lang="en-US" dirty="0"/>
              <a:t>For example,  for https://abc123.Dynatrace-managed.com,  Tenant ID=abc123</a:t>
            </a:r>
          </a:p>
          <a:p>
            <a:endParaRPr lang="en-US" dirty="0"/>
          </a:p>
          <a:p>
            <a:r>
              <a:rPr lang="en-US" dirty="0"/>
              <a:t>The Environment ID is only applicable for Dynatrace Managed Deployments.  You can find this value in the second half of your URL</a:t>
            </a:r>
          </a:p>
          <a:p>
            <a:r>
              <a:rPr lang="en-US" dirty="0"/>
              <a:t>https://&lt;TENANT_ID&gt;.dynatrace-managed.com/e/&lt;ENVIRONMENT_ID&gt;</a:t>
            </a:r>
          </a:p>
          <a:p>
            <a:r>
              <a:rPr lang="en-US" dirty="0"/>
              <a:t>For example,  for https://abc1234.Dynatrace-managed.com/e/1234-5678,  Environment ID=1234-5678 </a:t>
            </a:r>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13</a:t>
            </a:fld>
            <a:endParaRPr lang="en-US" dirty="0"/>
          </a:p>
        </p:txBody>
      </p:sp>
    </p:spTree>
    <p:extLst>
      <p:ext uri="{BB962C8B-B14F-4D97-AF65-F5344CB8AC3E}">
        <p14:creationId xmlns:p14="http://schemas.microsoft.com/office/powerpoint/2010/main" val="419425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Dynatrace Credentials – API Token</a:t>
            </a:r>
          </a:p>
          <a:p>
            <a:r>
              <a:rPr lang="en-US" dirty="0"/>
              <a:t>Go in Settings -&gt; Integration -&gt; Dynatrace API</a:t>
            </a:r>
          </a:p>
          <a:p>
            <a:r>
              <a:rPr lang="en-US" dirty="0"/>
              <a:t>Click on Generate Token</a:t>
            </a:r>
          </a:p>
          <a:p>
            <a:r>
              <a:rPr lang="en-US" dirty="0"/>
              <a:t>Enter a name for your token (e.g. GKE)</a:t>
            </a:r>
          </a:p>
          <a:p>
            <a:r>
              <a:rPr lang="en-US" dirty="0"/>
              <a:t>Don't forget to click on the Save button</a:t>
            </a:r>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14</a:t>
            </a:fld>
            <a:endParaRPr lang="en-US" dirty="0"/>
          </a:p>
        </p:txBody>
      </p:sp>
    </p:spTree>
    <p:extLst>
      <p:ext uri="{BB962C8B-B14F-4D97-AF65-F5344CB8AC3E}">
        <p14:creationId xmlns:p14="http://schemas.microsoft.com/office/powerpoint/2010/main" val="2819516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Dynatrace Credentials – PaaS Token</a:t>
            </a:r>
          </a:p>
          <a:p>
            <a:r>
              <a:rPr lang="en-HK" dirty="0"/>
              <a:t>Go in Settings -&gt; Integration -&gt; Platform as a Service</a:t>
            </a:r>
          </a:p>
          <a:p>
            <a:r>
              <a:rPr lang="en-HK" dirty="0"/>
              <a:t>Either copy the existing </a:t>
            </a:r>
            <a:r>
              <a:rPr lang="en-HK" dirty="0" err="1"/>
              <a:t>InstallerDownload</a:t>
            </a:r>
            <a:r>
              <a:rPr lang="en-HK" dirty="0"/>
              <a:t> token or click on Generate Token</a:t>
            </a:r>
          </a:p>
          <a:p>
            <a:r>
              <a:rPr lang="en-HK" dirty="0"/>
              <a:t>Enter a name for your token (e.g. GKE),  click Save</a:t>
            </a:r>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15</a:t>
            </a:fld>
            <a:endParaRPr lang="en-US" dirty="0"/>
          </a:p>
        </p:txBody>
      </p:sp>
    </p:spTree>
    <p:extLst>
      <p:ext uri="{BB962C8B-B14F-4D97-AF65-F5344CB8AC3E}">
        <p14:creationId xmlns:p14="http://schemas.microsoft.com/office/powerpoint/2010/main" val="436160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our Credentials</a:t>
            </a:r>
          </a:p>
          <a:p>
            <a:r>
              <a:rPr lang="en-US" dirty="0"/>
              <a:t>We now need to store a local copy of our Dynatrace Tenant and API info for use when creating our cluster</a:t>
            </a:r>
          </a:p>
          <a:p>
            <a:endParaRPr lang="en-US" dirty="0"/>
          </a:p>
          <a:p>
            <a:r>
              <a:rPr lang="en-US" dirty="0"/>
              <a:t>Navigate to the directory 1-Credentials and execute the script defineCredentials.sh</a:t>
            </a:r>
          </a:p>
          <a:p>
            <a:r>
              <a:rPr lang="en-US" dirty="0"/>
              <a:t>This will ask for your Dynatrace Tenant/Environment information as well as your API and PaaS tokens</a:t>
            </a:r>
          </a:p>
          <a:p>
            <a:r>
              <a:rPr lang="en-US" dirty="0"/>
              <a:t>These values can be obtained from your Dynatrace tenant (see previous slides)</a:t>
            </a:r>
          </a:p>
          <a:p>
            <a:r>
              <a:rPr lang="en-US" dirty="0"/>
              <a:t>Once you have entered the values and confirmed they are correct,  we can move on to creating our cluster</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16</a:t>
            </a:fld>
            <a:endParaRPr lang="en-US" dirty="0"/>
          </a:p>
        </p:txBody>
      </p:sp>
    </p:spTree>
    <p:extLst>
      <p:ext uri="{BB962C8B-B14F-4D97-AF65-F5344CB8AC3E}">
        <p14:creationId xmlns:p14="http://schemas.microsoft.com/office/powerpoint/2010/main" val="1540008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 our GKE Cluster</a:t>
            </a:r>
          </a:p>
          <a:p>
            <a:r>
              <a:rPr lang="en-US" dirty="0"/>
              <a:t>Back in your GCP account,  launch a </a:t>
            </a:r>
            <a:r>
              <a:rPr lang="en-US" dirty="0" err="1"/>
              <a:t>Cloudshell</a:t>
            </a:r>
            <a:r>
              <a:rPr lang="en-US" dirty="0"/>
              <a:t> session</a:t>
            </a:r>
          </a:p>
          <a:p>
            <a:r>
              <a:rPr lang="en-US" dirty="0"/>
              <a:t>Navigate to the directory 2-CreateCluster</a:t>
            </a:r>
          </a:p>
          <a:p>
            <a:r>
              <a:rPr lang="en-US" dirty="0"/>
              <a:t>Execute the script setupenv.sh and confirm that your credentials are correct</a:t>
            </a:r>
          </a:p>
          <a:p>
            <a:endParaRPr lang="en-US" dirty="0"/>
          </a:p>
          <a:p>
            <a:endParaRPr lang="en-US" dirty="0"/>
          </a:p>
          <a:p>
            <a:endParaRPr lang="en-US" dirty="0"/>
          </a:p>
          <a:p>
            <a:endParaRPr lang="en-US" dirty="0"/>
          </a:p>
          <a:p>
            <a:r>
              <a:rPr lang="en-US" dirty="0"/>
              <a:t>This step will take about 10 minutes to complete</a:t>
            </a:r>
          </a:p>
          <a:p>
            <a:endParaRPr lang="en-US" dirty="0"/>
          </a:p>
          <a:p>
            <a:endParaRPr lang="en-US" dirty="0"/>
          </a:p>
          <a:p>
            <a:endParaRPr lang="en-US" dirty="0"/>
          </a:p>
          <a:p>
            <a:endParaRPr lang="en-US" dirty="0"/>
          </a:p>
          <a:p>
            <a:endParaRPr lang="en-US" dirty="0"/>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17</a:t>
            </a:fld>
            <a:endParaRPr lang="en-US" dirty="0"/>
          </a:p>
        </p:txBody>
      </p:sp>
    </p:spTree>
    <p:extLst>
      <p:ext uri="{BB962C8B-B14F-4D97-AF65-F5344CB8AC3E}">
        <p14:creationId xmlns:p14="http://schemas.microsoft.com/office/powerpoint/2010/main" val="1031326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 our GKE Cluster</a:t>
            </a:r>
          </a:p>
          <a:p>
            <a:r>
              <a:rPr lang="en-US" dirty="0"/>
              <a:t>The setupenv.sh script will do the following:</a:t>
            </a:r>
          </a:p>
          <a:p>
            <a:r>
              <a:rPr lang="en-US" dirty="0"/>
              <a:t>Create a new GKE cluster</a:t>
            </a:r>
          </a:p>
          <a:p>
            <a:r>
              <a:rPr lang="en-US" dirty="0"/>
              <a:t>Deploy the Dynatrace </a:t>
            </a:r>
            <a:r>
              <a:rPr lang="en-US" dirty="0" err="1"/>
              <a:t>OneAgent</a:t>
            </a:r>
            <a:r>
              <a:rPr lang="en-US" dirty="0"/>
              <a:t> Operator to the cluster</a:t>
            </a:r>
          </a:p>
          <a:p>
            <a:r>
              <a:rPr lang="en-US" dirty="0"/>
              <a:t>Deploy the </a:t>
            </a:r>
            <a:r>
              <a:rPr lang="en-US" dirty="0" err="1"/>
              <a:t>SockShop</a:t>
            </a:r>
            <a:r>
              <a:rPr lang="en-US" dirty="0"/>
              <a:t> application to our cluster</a:t>
            </a:r>
          </a:p>
          <a:p>
            <a:r>
              <a:rPr lang="en-US" dirty="0"/>
              <a:t>Including creating the required Namespaces,  storage objects and </a:t>
            </a:r>
            <a:r>
              <a:rPr lang="en-US" dirty="0" err="1"/>
              <a:t>LoadBalancers</a:t>
            </a:r>
            <a:r>
              <a:rPr lang="en-US" dirty="0"/>
              <a:t> </a:t>
            </a:r>
          </a:p>
          <a:p>
            <a:endParaRPr lang="en-US" dirty="0"/>
          </a:p>
          <a:p>
            <a:endParaRPr lang="en-US" dirty="0"/>
          </a:p>
          <a:p>
            <a:endParaRPr lang="en-US" dirty="0"/>
          </a:p>
          <a:p>
            <a:endParaRPr lang="en-US" dirty="0"/>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18</a:t>
            </a:fld>
            <a:endParaRPr lang="en-US" dirty="0"/>
          </a:p>
        </p:txBody>
      </p:sp>
    </p:spTree>
    <p:extLst>
      <p:ext uri="{BB962C8B-B14F-4D97-AF65-F5344CB8AC3E}">
        <p14:creationId xmlns:p14="http://schemas.microsoft.com/office/powerpoint/2010/main" val="194383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Validate our Cluster setup</a:t>
            </a:r>
          </a:p>
          <a:p>
            <a:r>
              <a:rPr lang="en-US" dirty="0"/>
              <a:t>After about 10 minutes since running the setupenv.sh script,  let’s verify that everything is up and running</a:t>
            </a:r>
          </a:p>
          <a:p>
            <a:r>
              <a:rPr lang="en-US" dirty="0"/>
              <a:t>Let’s check and make sure our Deployments are Ready,  run the following command in </a:t>
            </a:r>
            <a:r>
              <a:rPr lang="en-US" dirty="0" err="1"/>
              <a:t>Cloudshell</a:t>
            </a:r>
            <a:r>
              <a:rPr lang="en-US" dirty="0"/>
              <a:t>:</a:t>
            </a:r>
          </a:p>
          <a:p>
            <a:r>
              <a:rPr lang="en-US" dirty="0" err="1"/>
              <a:t>kubectl</a:t>
            </a:r>
            <a:r>
              <a:rPr lang="en-US" dirty="0"/>
              <a:t> get svc –n dev  -o wide</a:t>
            </a:r>
          </a:p>
          <a:p>
            <a:r>
              <a:rPr lang="en-US" dirty="0"/>
              <a:t>Note: This can also be validated in the GKE Console by selecting “Workloads” from the menu on the left side of the screen</a:t>
            </a:r>
          </a:p>
          <a:p>
            <a:endParaRPr lang="en-US" dirty="0"/>
          </a:p>
          <a:p>
            <a:endParaRPr lang="en-US" dirty="0"/>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19</a:t>
            </a:fld>
            <a:endParaRPr lang="en-US" dirty="0"/>
          </a:p>
        </p:txBody>
      </p:sp>
    </p:spTree>
    <p:extLst>
      <p:ext uri="{BB962C8B-B14F-4D97-AF65-F5344CB8AC3E}">
        <p14:creationId xmlns:p14="http://schemas.microsoft.com/office/powerpoint/2010/main" val="1165835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Bernina Sans"/>
                <a:ea typeface="+mn-ea"/>
                <a:cs typeface="Calibri" panose="020F0502020204030204" pitchFamily="34" charset="0"/>
              </a:rPr>
              <a:t>Key blue print – unbreakable continuous delivery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Bernina Sans Light"/>
                <a:ea typeface="+mn-ea"/>
                <a:cs typeface="+mn-cs"/>
              </a:rPr>
              <a:t>Automate operations (self-healing) – auto-mitigate bad deployments in production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Bernina Sans Light"/>
                <a:ea typeface="+mn-ea"/>
                <a:cs typeface="+mn-cs"/>
              </a:rPr>
              <a:t>Automate deployment (shift-right) – push “monitoring-as-code” for auto-validation and auto-alerting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Bernina Sans Light"/>
                <a:ea typeface="+mn-ea"/>
                <a:cs typeface="+mn-cs"/>
              </a:rPr>
              <a:t>Automate quality (shift-left) – automate the pipeline and stop bad code changes before they reach prod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Bernina Sans Light"/>
                <a:ea typeface="+mn-ea"/>
                <a:cs typeface="+mn-cs"/>
              </a:rPr>
              <a:t>Automate monitoring – use monitoring strategically as feature of the end-to-end pipeline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Bernina Sans Light"/>
              <a:ea typeface="+mn-ea"/>
              <a:cs typeface="+mn-cs"/>
            </a:endParaRPr>
          </a:p>
          <a:p>
            <a:endParaRPr lang="en-HK"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2</a:t>
            </a:fld>
            <a:endParaRPr lang="en-US" dirty="0"/>
          </a:p>
        </p:txBody>
      </p:sp>
    </p:spTree>
    <p:extLst>
      <p:ext uri="{BB962C8B-B14F-4D97-AF65-F5344CB8AC3E}">
        <p14:creationId xmlns:p14="http://schemas.microsoft.com/office/powerpoint/2010/main" val="2715234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Validate our Cluster setup </a:t>
            </a:r>
          </a:p>
          <a:p>
            <a:r>
              <a:rPr lang="en-US" dirty="0"/>
              <a:t>Lets ensure that the </a:t>
            </a:r>
            <a:r>
              <a:rPr lang="en-US" dirty="0" err="1"/>
              <a:t>SockShop</a:t>
            </a:r>
            <a:r>
              <a:rPr lang="en-US" dirty="0"/>
              <a:t> application services are also created by running the following command:</a:t>
            </a:r>
          </a:p>
          <a:p>
            <a:r>
              <a:rPr lang="en-US" dirty="0"/>
              <a:t>$</a:t>
            </a:r>
            <a:r>
              <a:rPr lang="en-US" dirty="0" err="1"/>
              <a:t>kubectl</a:t>
            </a:r>
            <a:r>
              <a:rPr lang="en-US" dirty="0"/>
              <a:t> get svc –n dev  -o wide</a:t>
            </a:r>
          </a:p>
          <a:p>
            <a:r>
              <a:rPr lang="en-US" dirty="0"/>
              <a:t>Our Carts and Front-end services should have External-IP addresses assigned</a:t>
            </a:r>
          </a:p>
          <a:p>
            <a:r>
              <a:rPr lang="en-US" dirty="0"/>
              <a:t>Note: This can also be validated in the GKE Console by selecting “Services &amp; Ingress” from the menu on the left side of the screen</a:t>
            </a:r>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20</a:t>
            </a:fld>
            <a:endParaRPr lang="en-US" dirty="0"/>
          </a:p>
        </p:txBody>
      </p:sp>
    </p:spTree>
    <p:extLst>
      <p:ext uri="{BB962C8B-B14F-4D97-AF65-F5344CB8AC3E}">
        <p14:creationId xmlns:p14="http://schemas.microsoft.com/office/powerpoint/2010/main" val="1510493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Validate our Cluster setup</a:t>
            </a:r>
          </a:p>
          <a:p>
            <a:r>
              <a:rPr lang="en-US" dirty="0"/>
              <a:t>Let’s launch our application in a web browser by copying and pasting the External-IP and Port of the front-end service.  In the previous example it would be: http://104.197.12.209:8080</a:t>
            </a:r>
          </a:p>
          <a:p>
            <a:r>
              <a:rPr lang="en-US" dirty="0"/>
              <a:t>The </a:t>
            </a:r>
            <a:r>
              <a:rPr lang="en-US" dirty="0" err="1"/>
              <a:t>SockShop</a:t>
            </a:r>
            <a:r>
              <a:rPr lang="en-US" dirty="0"/>
              <a:t> homepage should appear in </a:t>
            </a:r>
          </a:p>
          <a:p>
            <a:r>
              <a:rPr lang="en-US" dirty="0"/>
              <a:t>     your browser</a:t>
            </a:r>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22</a:t>
            </a:fld>
            <a:endParaRPr lang="en-US" dirty="0"/>
          </a:p>
        </p:txBody>
      </p:sp>
    </p:spTree>
    <p:extLst>
      <p:ext uri="{BB962C8B-B14F-4D97-AF65-F5344CB8AC3E}">
        <p14:creationId xmlns:p14="http://schemas.microsoft.com/office/powerpoint/2010/main" val="418677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Validate Dynatrace</a:t>
            </a:r>
          </a:p>
          <a:p>
            <a:r>
              <a:rPr lang="en-US" dirty="0"/>
              <a:t>Now that we know our application is deployed and running successfully,  we can validate that everything is being displayed in Dynatrace</a:t>
            </a:r>
          </a:p>
          <a:p>
            <a:r>
              <a:rPr lang="en-US" dirty="0"/>
              <a:t>Navigate back to Dynatrace and you should see data for Host,  Process and Services</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23</a:t>
            </a:fld>
            <a:endParaRPr lang="en-US" dirty="0"/>
          </a:p>
        </p:txBody>
      </p:sp>
    </p:spTree>
    <p:extLst>
      <p:ext uri="{BB962C8B-B14F-4D97-AF65-F5344CB8AC3E}">
        <p14:creationId xmlns:p14="http://schemas.microsoft.com/office/powerpoint/2010/main" val="1921030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Clean up script placeholder</a:t>
            </a:r>
          </a:p>
          <a:p>
            <a:r>
              <a:rPr lang="en-US" dirty="0"/>
              <a:t>In Terminal/</a:t>
            </a:r>
            <a:r>
              <a:rPr lang="en-US" dirty="0" err="1"/>
              <a:t>Cloudshell</a:t>
            </a:r>
            <a:r>
              <a:rPr lang="en-US" dirty="0"/>
              <a:t> execute the script: cleanup.sh</a:t>
            </a:r>
          </a:p>
          <a:p>
            <a:r>
              <a:rPr lang="en-US" dirty="0"/>
              <a:t>This will remove the dev,  production and </a:t>
            </a:r>
            <a:r>
              <a:rPr lang="en-US" dirty="0" err="1"/>
              <a:t>istio</a:t>
            </a:r>
            <a:r>
              <a:rPr lang="en-US" dirty="0"/>
              <a:t>-system namespaces (and their associated objects) so we have a clean cluster</a:t>
            </a:r>
          </a:p>
          <a:p>
            <a:r>
              <a:rPr lang="en-US" dirty="0"/>
              <a:t>After this completes,  we will redeploy the sock shop application in the dev namespace.  We only need to execute the script: deploy-sockshop.sh and then wait a few minutes</a:t>
            </a:r>
          </a:p>
          <a:p>
            <a:endParaRPr lang="en-US" dirty="0"/>
          </a:p>
          <a:p>
            <a:r>
              <a:rPr lang="en-US" dirty="0"/>
              <a:t>Then check if the </a:t>
            </a:r>
            <a:r>
              <a:rPr lang="en-US" dirty="0" err="1"/>
              <a:t>SockShop</a:t>
            </a:r>
            <a:r>
              <a:rPr lang="en-US" dirty="0"/>
              <a:t> app is back up and running</a:t>
            </a:r>
          </a:p>
          <a:p>
            <a:r>
              <a:rPr lang="en-US" dirty="0"/>
              <a:t>$</a:t>
            </a:r>
            <a:r>
              <a:rPr lang="en-US" dirty="0" err="1"/>
              <a:t>kubectl</a:t>
            </a:r>
            <a:r>
              <a:rPr lang="en-US" dirty="0"/>
              <a:t> get svc –n dev  -o wide</a:t>
            </a:r>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24</a:t>
            </a:fld>
            <a:endParaRPr lang="en-US" dirty="0"/>
          </a:p>
        </p:txBody>
      </p:sp>
    </p:spTree>
    <p:extLst>
      <p:ext uri="{BB962C8B-B14F-4D97-AF65-F5344CB8AC3E}">
        <p14:creationId xmlns:p14="http://schemas.microsoft.com/office/powerpoint/2010/main" val="3076701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Deploying Jenkins</a:t>
            </a:r>
          </a:p>
        </p:txBody>
      </p:sp>
      <p:sp>
        <p:nvSpPr>
          <p:cNvPr id="4" name="Slide Number Placeholder 3"/>
          <p:cNvSpPr>
            <a:spLocks noGrp="1"/>
          </p:cNvSpPr>
          <p:nvPr>
            <p:ph type="sldNum" sz="quarter" idx="5"/>
          </p:nvPr>
        </p:nvSpPr>
        <p:spPr/>
        <p:txBody>
          <a:bodyPr/>
          <a:lstStyle/>
          <a:p>
            <a:fld id="{56E3A591-9B9D-4380-8777-0F91ABAFD89F}" type="slidenum">
              <a:rPr lang="en-US" smtClean="0"/>
              <a:t>25</a:t>
            </a:fld>
            <a:endParaRPr lang="en-US" dirty="0"/>
          </a:p>
        </p:txBody>
      </p:sp>
    </p:spTree>
    <p:extLst>
      <p:ext uri="{BB962C8B-B14F-4D97-AF65-F5344CB8AC3E}">
        <p14:creationId xmlns:p14="http://schemas.microsoft.com/office/powerpoint/2010/main" val="3231678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Jenkins</a:t>
            </a:r>
          </a:p>
          <a:p>
            <a:r>
              <a:rPr lang="en-US" dirty="0"/>
              <a:t>In Terminal/</a:t>
            </a:r>
            <a:r>
              <a:rPr lang="en-US" dirty="0" err="1"/>
              <a:t>Cloudshell</a:t>
            </a:r>
            <a:r>
              <a:rPr lang="en-US" dirty="0"/>
              <a:t> execute the script: deployJenkins.sh in the directory 3-DeployJenkins</a:t>
            </a:r>
          </a:p>
          <a:p>
            <a:r>
              <a:rPr lang="en-US" dirty="0"/>
              <a:t>This will deploy and startup Jenkins,  import our pipeline and output the credentials</a:t>
            </a:r>
          </a:p>
          <a:p>
            <a:r>
              <a:rPr lang="zh-CN" altLang="en-US" dirty="0"/>
              <a:t>需要手动创建</a:t>
            </a:r>
            <a:r>
              <a:rPr lang="en-US" altLang="zh-CN" dirty="0" err="1"/>
              <a:t>pvc</a:t>
            </a:r>
            <a:r>
              <a:rPr lang="zh-CN" altLang="en-US" dirty="0"/>
              <a:t>，方式和</a:t>
            </a:r>
            <a:r>
              <a:rPr lang="en-US" altLang="zh-CN" dirty="0" err="1"/>
              <a:t>sockshop</a:t>
            </a:r>
            <a:r>
              <a:rPr lang="zh-CN" altLang="en-US" dirty="0"/>
              <a:t>一样，需要</a:t>
            </a:r>
            <a:r>
              <a:rPr lang="en-US" altLang="zh-CN" dirty="0"/>
              <a:t>3</a:t>
            </a:r>
            <a:r>
              <a:rPr lang="zh-CN" altLang="en-US" dirty="0"/>
              <a:t>个</a:t>
            </a:r>
            <a:r>
              <a:rPr lang="en-US" altLang="zh-CN" dirty="0" err="1"/>
              <a:t>pv</a:t>
            </a:r>
            <a:endParaRPr lang="en-US" dirty="0"/>
          </a:p>
          <a:p>
            <a:r>
              <a:rPr lang="zh-CN" altLang="en-US" dirty="0"/>
              <a:t>修改后，</a:t>
            </a:r>
            <a:r>
              <a:rPr lang="en-US" altLang="zh-CN" dirty="0" err="1"/>
              <a:t>jenkins</a:t>
            </a:r>
            <a:r>
              <a:rPr lang="zh-CN" altLang="en-US" dirty="0"/>
              <a:t>的</a:t>
            </a:r>
            <a:r>
              <a:rPr lang="en-US" altLang="zh-CN" dirty="0"/>
              <a:t>pod</a:t>
            </a:r>
            <a:r>
              <a:rPr lang="zh-CN" altLang="en-US" dirty="0"/>
              <a:t>需要</a:t>
            </a:r>
            <a:r>
              <a:rPr lang="en-US" altLang="zh-CN" dirty="0"/>
              <a:t>pull image</a:t>
            </a:r>
            <a:r>
              <a:rPr lang="zh-CN" altLang="en-US" dirty="0"/>
              <a:t>，时间比较长</a:t>
            </a:r>
            <a:endParaRPr lang="en-US" dirty="0"/>
          </a:p>
          <a:p>
            <a:endParaRPr lang="en-US" dirty="0"/>
          </a:p>
          <a:p>
            <a:endParaRPr lang="en-US" dirty="0"/>
          </a:p>
          <a:p>
            <a:endParaRPr lang="en-US" dirty="0"/>
          </a:p>
          <a:p>
            <a:endParaRPr lang="en-US" dirty="0"/>
          </a:p>
          <a:p>
            <a:r>
              <a:rPr lang="en-US" dirty="0"/>
              <a:t>Note: You should change the default password!</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26</a:t>
            </a:fld>
            <a:endParaRPr lang="en-US" dirty="0"/>
          </a:p>
        </p:txBody>
      </p:sp>
    </p:spTree>
    <p:extLst>
      <p:ext uri="{BB962C8B-B14F-4D97-AF65-F5344CB8AC3E}">
        <p14:creationId xmlns:p14="http://schemas.microsoft.com/office/powerpoint/2010/main" val="1658505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Jenkins Setup</a:t>
            </a:r>
          </a:p>
          <a:p>
            <a:r>
              <a:rPr lang="en-US" dirty="0"/>
              <a:t>After Jenkins has successfully deployed,  navigate to the Jenkins URL and login with the previously provided username and password (again,  recommend you change the password </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27</a:t>
            </a:fld>
            <a:endParaRPr lang="en-US" dirty="0"/>
          </a:p>
        </p:txBody>
      </p:sp>
    </p:spTree>
    <p:extLst>
      <p:ext uri="{BB962C8B-B14F-4D97-AF65-F5344CB8AC3E}">
        <p14:creationId xmlns:p14="http://schemas.microsoft.com/office/powerpoint/2010/main" val="250079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our first pipeline</a:t>
            </a:r>
          </a:p>
          <a:p>
            <a:r>
              <a:rPr lang="en-US" dirty="0"/>
              <a:t>On the Jenkins main screen we should see the “</a:t>
            </a:r>
            <a:r>
              <a:rPr lang="en-US" dirty="0" err="1"/>
              <a:t>DeploySockShop</a:t>
            </a:r>
            <a:r>
              <a:rPr lang="en-US" dirty="0"/>
              <a:t>” pipeline,  select the pipeline by clicking it</a:t>
            </a:r>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28</a:t>
            </a:fld>
            <a:endParaRPr lang="en-US" dirty="0"/>
          </a:p>
        </p:txBody>
      </p:sp>
    </p:spTree>
    <p:extLst>
      <p:ext uri="{BB962C8B-B14F-4D97-AF65-F5344CB8AC3E}">
        <p14:creationId xmlns:p14="http://schemas.microsoft.com/office/powerpoint/2010/main" val="3600150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console output</a:t>
            </a:r>
            <a:r>
              <a:rPr lang="zh-CN" altLang="en-US" sz="1200" b="0" i="0" kern="1200" dirty="0">
                <a:solidFill>
                  <a:schemeClr val="tx1"/>
                </a:solidFill>
                <a:effectLst/>
                <a:latin typeface="+mn-lt"/>
                <a:ea typeface="+mn-ea"/>
                <a:cs typeface="+mn-cs"/>
              </a:rPr>
              <a:t>中如果一直提示</a:t>
            </a:r>
            <a:r>
              <a:rPr lang="en-US" altLang="zh-CN" sz="1200" b="0" i="0" kern="1200" dirty="0">
                <a:solidFill>
                  <a:schemeClr val="tx1"/>
                </a:solidFill>
                <a:effectLst/>
                <a:latin typeface="+mn-lt"/>
                <a:ea typeface="+mn-ea"/>
                <a:cs typeface="+mn-cs"/>
              </a:rPr>
              <a:t>Jenkins doesn’t have label </a:t>
            </a:r>
            <a:r>
              <a:rPr lang="en-US" altLang="zh-CN" sz="1200" b="0" i="0" kern="1200" dirty="0" err="1">
                <a:solidFill>
                  <a:schemeClr val="tx1"/>
                </a:solidFill>
                <a:effectLst/>
                <a:latin typeface="+mn-lt"/>
                <a:ea typeface="+mn-ea"/>
                <a:cs typeface="+mn-cs"/>
              </a:rPr>
              <a:t>jenkins</a:t>
            </a:r>
            <a:r>
              <a:rPr lang="en-US" altLang="zh-CN" sz="1200" b="0" i="0" kern="1200" dirty="0">
                <a:solidFill>
                  <a:schemeClr val="tx1"/>
                </a:solidFill>
                <a:effectLst/>
                <a:latin typeface="+mn-lt"/>
                <a:ea typeface="+mn-ea"/>
                <a:cs typeface="+mn-cs"/>
              </a:rPr>
              <a:t>-slave</a:t>
            </a:r>
            <a:r>
              <a:rPr lang="zh-CN" altLang="en-US" sz="1200" b="0" i="0" kern="1200" dirty="0">
                <a:solidFill>
                  <a:schemeClr val="tx1"/>
                </a:solidFill>
                <a:effectLst/>
                <a:latin typeface="+mn-lt"/>
                <a:ea typeface="+mn-ea"/>
                <a:cs typeface="+mn-cs"/>
              </a:rPr>
              <a:t>，可以重新运行一下</a:t>
            </a:r>
            <a:r>
              <a:rPr lang="en-US" altLang="zh-CN" sz="1200" b="0" i="0" kern="1200" dirty="0">
                <a:solidFill>
                  <a:schemeClr val="tx1"/>
                </a:solidFill>
                <a:effectLst/>
                <a:latin typeface="+mn-lt"/>
                <a:ea typeface="+mn-ea"/>
                <a:cs typeface="+mn-cs"/>
              </a:rPr>
              <a:t>deploy-jenkis.sh</a:t>
            </a:r>
            <a:r>
              <a:rPr lang="zh-CN" altLang="en-US" sz="1200" b="0" i="0" kern="1200" dirty="0">
                <a:solidFill>
                  <a:schemeClr val="tx1"/>
                </a:solidFill>
                <a:effectLst/>
                <a:latin typeface="+mn-lt"/>
                <a:ea typeface="+mn-ea"/>
                <a:cs typeface="+mn-cs"/>
              </a:rPr>
              <a:t>（注意注释掉</a:t>
            </a:r>
            <a:r>
              <a:rPr lang="en-US" altLang="zh-CN" sz="1200" b="0" i="0" kern="1200" dirty="0" err="1">
                <a:solidFill>
                  <a:schemeClr val="tx1"/>
                </a:solidFill>
                <a:effectLst/>
                <a:latin typeface="+mn-lt"/>
                <a:ea typeface="+mn-ea"/>
                <a:cs typeface="+mn-cs"/>
              </a:rPr>
              <a:t>kubectl</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creater</a:t>
            </a:r>
            <a:r>
              <a:rPr lang="zh-CN" altLang="en-US" sz="1200" b="0" i="0" kern="1200" dirty="0">
                <a:solidFill>
                  <a:schemeClr val="tx1"/>
                </a:solidFill>
                <a:effectLst/>
                <a:latin typeface="+mn-lt"/>
                <a:ea typeface="+mn-ea"/>
                <a:cs typeface="+mn-cs"/>
              </a:rPr>
              <a:t>的部分内容）</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AA1038F-6634-544B-85D0-0C51AF60D7D8}" type="slidenum">
              <a:rPr lang="en-US" smtClean="0"/>
              <a:t>29</a:t>
            </a:fld>
            <a:endParaRPr lang="en-US" dirty="0"/>
          </a:p>
        </p:txBody>
      </p:sp>
    </p:spTree>
    <p:extLst>
      <p:ext uri="{BB962C8B-B14F-4D97-AF65-F5344CB8AC3E}">
        <p14:creationId xmlns:p14="http://schemas.microsoft.com/office/powerpoint/2010/main" val="745518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Build</a:t>
            </a:r>
            <a:r>
              <a:rPr lang="zh-CN" altLang="en-US" dirty="0"/>
              <a:t>时候，能看到有</a:t>
            </a:r>
            <a:r>
              <a:rPr lang="en-US" altLang="zh-CN" dirty="0" err="1"/>
              <a:t>jenkins</a:t>
            </a:r>
            <a:r>
              <a:rPr lang="en-US" altLang="zh-CN" dirty="0"/>
              <a:t>-slave pod</a:t>
            </a:r>
            <a:r>
              <a:rPr lang="zh-CN" altLang="en-US" dirty="0"/>
              <a:t>出现</a:t>
            </a:r>
          </a:p>
        </p:txBody>
      </p:sp>
      <p:sp>
        <p:nvSpPr>
          <p:cNvPr id="4" name="灯片编号占位符 3"/>
          <p:cNvSpPr>
            <a:spLocks noGrp="1"/>
          </p:cNvSpPr>
          <p:nvPr>
            <p:ph type="sldNum" sz="quarter" idx="5"/>
          </p:nvPr>
        </p:nvSpPr>
        <p:spPr/>
        <p:txBody>
          <a:bodyPr/>
          <a:lstStyle/>
          <a:p>
            <a:fld id="{FAA1038F-6634-544B-85D0-0C51AF60D7D8}" type="slidenum">
              <a:rPr lang="en-US" smtClean="0"/>
              <a:t>30</a:t>
            </a:fld>
            <a:endParaRPr lang="en-US" dirty="0"/>
          </a:p>
        </p:txBody>
      </p:sp>
    </p:spTree>
    <p:extLst>
      <p:ext uri="{BB962C8B-B14F-4D97-AF65-F5344CB8AC3E}">
        <p14:creationId xmlns:p14="http://schemas.microsoft.com/office/powerpoint/2010/main" val="1173647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will accomplish</a:t>
            </a:r>
          </a:p>
          <a:p>
            <a:r>
              <a:rPr lang="en-US" dirty="0"/>
              <a:t>Deploying the </a:t>
            </a:r>
            <a:r>
              <a:rPr lang="en-US" dirty="0" err="1"/>
              <a:t>SockShop</a:t>
            </a:r>
            <a:r>
              <a:rPr lang="en-US" dirty="0"/>
              <a:t> application to our GKE cluster</a:t>
            </a:r>
          </a:p>
          <a:p>
            <a:r>
              <a:rPr lang="en-US" dirty="0"/>
              <a:t>Setting up Jenkins on K8s in GKE</a:t>
            </a:r>
          </a:p>
          <a:p>
            <a:r>
              <a:rPr lang="en-US" dirty="0"/>
              <a:t>Import a Jenkins Pipeline</a:t>
            </a:r>
          </a:p>
          <a:p>
            <a:r>
              <a:rPr lang="en-US" dirty="0"/>
              <a:t>Setup Dynatrace Integration with Jenkins</a:t>
            </a:r>
          </a:p>
          <a:p>
            <a:r>
              <a:rPr lang="en-US" dirty="0"/>
              <a:t>Using Jenkins Plugin and </a:t>
            </a:r>
            <a:r>
              <a:rPr lang="en-US" dirty="0" err="1"/>
              <a:t>Monspec</a:t>
            </a:r>
            <a:endParaRPr lang="en-US" dirty="0"/>
          </a:p>
          <a:p>
            <a:r>
              <a:rPr lang="en-US" dirty="0"/>
              <a:t>Deploy different code builds and test their performance</a:t>
            </a:r>
          </a:p>
          <a:p>
            <a:r>
              <a:rPr lang="en-US" dirty="0"/>
              <a:t>Fail pipeline if code is not performant based on </a:t>
            </a:r>
            <a:r>
              <a:rPr lang="en-US" dirty="0" err="1"/>
              <a:t>monspec</a:t>
            </a:r>
            <a:endParaRPr lang="en-US" dirty="0"/>
          </a:p>
          <a:p>
            <a:r>
              <a:rPr lang="en-US" dirty="0"/>
              <a:t>Create a self-healing application using Dynatrace and Ansible Tower</a:t>
            </a:r>
          </a:p>
          <a:p>
            <a:endParaRPr lang="en-US" dirty="0"/>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3</a:t>
            </a:fld>
            <a:endParaRPr lang="en-US" dirty="0"/>
          </a:p>
        </p:txBody>
      </p:sp>
    </p:spTree>
    <p:extLst>
      <p:ext uri="{BB962C8B-B14F-4D97-AF65-F5344CB8AC3E}">
        <p14:creationId xmlns:p14="http://schemas.microsoft.com/office/powerpoint/2010/main" val="7547463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all goes well…</a:t>
            </a:r>
          </a:p>
          <a:p>
            <a:r>
              <a:rPr lang="en-US" dirty="0"/>
              <a:t>The pipeline should run successfully (Note: this will take about 10 min)</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31</a:t>
            </a:fld>
            <a:endParaRPr lang="en-US" dirty="0"/>
          </a:p>
        </p:txBody>
      </p:sp>
    </p:spTree>
    <p:extLst>
      <p:ext uri="{BB962C8B-B14F-4D97-AF65-F5344CB8AC3E}">
        <p14:creationId xmlns:p14="http://schemas.microsoft.com/office/powerpoint/2010/main" val="2492886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Dynatrace Integration</a:t>
            </a:r>
          </a:p>
        </p:txBody>
      </p:sp>
      <p:sp>
        <p:nvSpPr>
          <p:cNvPr id="4" name="Slide Number Placeholder 3"/>
          <p:cNvSpPr>
            <a:spLocks noGrp="1"/>
          </p:cNvSpPr>
          <p:nvPr>
            <p:ph type="sldNum" sz="quarter" idx="5"/>
          </p:nvPr>
        </p:nvSpPr>
        <p:spPr/>
        <p:txBody>
          <a:bodyPr/>
          <a:lstStyle/>
          <a:p>
            <a:fld id="{56E3A591-9B9D-4380-8777-0F91ABAFD89F}" type="slidenum">
              <a:rPr lang="en-US" smtClean="0"/>
              <a:t>32</a:t>
            </a:fld>
            <a:endParaRPr lang="en-US" dirty="0"/>
          </a:p>
        </p:txBody>
      </p:sp>
    </p:spTree>
    <p:extLst>
      <p:ext uri="{BB962C8B-B14F-4D97-AF65-F5344CB8AC3E}">
        <p14:creationId xmlns:p14="http://schemas.microsoft.com/office/powerpoint/2010/main" val="3506139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Dynatrace Integration</a:t>
            </a:r>
          </a:p>
          <a:p>
            <a:r>
              <a:rPr lang="en-US" dirty="0"/>
              <a:t>GitHub Repo and Example: https://github.com/jenkinsci/performance-signature-dynatrace-plugin/blob/master/README.md</a:t>
            </a:r>
          </a:p>
          <a:p>
            <a:r>
              <a:rPr lang="en-US" dirty="0"/>
              <a:t>Integration via the Dynatrace APIs (Timeseries and Events)</a:t>
            </a:r>
          </a:p>
          <a:p>
            <a:r>
              <a:rPr lang="en-US" dirty="0"/>
              <a:t>Based on a Performance Signature of a release (</a:t>
            </a:r>
            <a:r>
              <a:rPr lang="en-US" dirty="0" err="1"/>
              <a:t>monspec</a:t>
            </a:r>
            <a:r>
              <a:rPr lang="en-US" dirty="0"/>
              <a:t>)</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33</a:t>
            </a:fld>
            <a:endParaRPr lang="en-US" dirty="0"/>
          </a:p>
        </p:txBody>
      </p:sp>
    </p:spTree>
    <p:extLst>
      <p:ext uri="{BB962C8B-B14F-4D97-AF65-F5344CB8AC3E}">
        <p14:creationId xmlns:p14="http://schemas.microsoft.com/office/powerpoint/2010/main" val="2363276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 Jenkins Plugin</a:t>
            </a:r>
          </a:p>
          <a:p>
            <a:r>
              <a:rPr lang="en-US" dirty="0"/>
              <a:t>Navigate to Manage Jenkins -&gt; Manage Plugins page and switch to the Available tab. Search for the "Dynatrace" keyword,  select the 3 options below and click “Install without restart”.</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34</a:t>
            </a:fld>
            <a:endParaRPr lang="en-US" dirty="0"/>
          </a:p>
        </p:txBody>
      </p:sp>
    </p:spTree>
    <p:extLst>
      <p:ext uri="{BB962C8B-B14F-4D97-AF65-F5344CB8AC3E}">
        <p14:creationId xmlns:p14="http://schemas.microsoft.com/office/powerpoint/2010/main" val="34171827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Dynatrace API</a:t>
            </a:r>
          </a:p>
          <a:p>
            <a:r>
              <a:rPr lang="en-US" dirty="0"/>
              <a:t>A Dynatrace API Token is needed for the Integration (Settings -&gt; Integration -&gt; Dynatrace API)</a:t>
            </a:r>
          </a:p>
          <a:p>
            <a:r>
              <a:rPr lang="en-US" dirty="0"/>
              <a:t>Only need the default top 3 permissions (This can be the same API Token as created in earlier steps)</a:t>
            </a:r>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35</a:t>
            </a:fld>
            <a:endParaRPr lang="en-US" dirty="0"/>
          </a:p>
        </p:txBody>
      </p:sp>
    </p:spTree>
    <p:extLst>
      <p:ext uri="{BB962C8B-B14F-4D97-AF65-F5344CB8AC3E}">
        <p14:creationId xmlns:p14="http://schemas.microsoft.com/office/powerpoint/2010/main" val="27552277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Jenkins Configuration</a:t>
            </a:r>
          </a:p>
          <a:p>
            <a:r>
              <a:rPr lang="en-US" dirty="0"/>
              <a:t>Navigate to Manage Jenkins -&gt; Configure System -&gt; Performance Signature: Dynatrace SaaS/Managed</a:t>
            </a:r>
          </a:p>
          <a:p>
            <a:r>
              <a:rPr lang="en-US" dirty="0"/>
              <a:t>Enter name of the </a:t>
            </a:r>
          </a:p>
          <a:p>
            <a:r>
              <a:rPr lang="en-US" dirty="0"/>
              <a:t>Server (ex. Dynatrace Server)</a:t>
            </a:r>
          </a:p>
          <a:p>
            <a:r>
              <a:rPr lang="en-US" dirty="0"/>
              <a:t>Your Tenant URL (https://xxxxxxxx.live.dynatrace.com) – SaaS,  (https://asdfa.Dynatrace-managed.com/e/asdfafa) - Managed</a:t>
            </a:r>
          </a:p>
          <a:p>
            <a:r>
              <a:rPr lang="en-US" dirty="0"/>
              <a:t>API Token</a:t>
            </a:r>
          </a:p>
          <a:p>
            <a:r>
              <a:rPr lang="en-US" dirty="0"/>
              <a:t>Note: You many need to Save and exit this screen and come back for the “Add” dropdown to works,  thanks to a bug in Jenkins</a:t>
            </a:r>
          </a:p>
          <a:p>
            <a:r>
              <a:rPr lang="en-US" dirty="0"/>
              <a:t>Test the Connection and Save</a:t>
            </a:r>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36</a:t>
            </a:fld>
            <a:endParaRPr lang="en-US" dirty="0"/>
          </a:p>
        </p:txBody>
      </p:sp>
    </p:spTree>
    <p:extLst>
      <p:ext uri="{BB962C8B-B14F-4D97-AF65-F5344CB8AC3E}">
        <p14:creationId xmlns:p14="http://schemas.microsoft.com/office/powerpoint/2010/main" val="2475287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Events to our Pipeline</a:t>
            </a:r>
          </a:p>
          <a:p>
            <a:r>
              <a:rPr lang="en-US" dirty="0"/>
              <a:t>There are three main events we will be adding to our Deployment Pipeline:</a:t>
            </a:r>
          </a:p>
          <a:p>
            <a:r>
              <a:rPr lang="en-US" dirty="0" err="1"/>
              <a:t>createDynatraceDeploymentEvent</a:t>
            </a:r>
            <a:r>
              <a:rPr lang="en-US" dirty="0"/>
              <a:t> – Sends the Deployment Event to Dynatrace</a:t>
            </a:r>
          </a:p>
          <a:p>
            <a:r>
              <a:rPr lang="en-US" dirty="0" err="1"/>
              <a:t>recordDynatrace</a:t>
            </a:r>
            <a:r>
              <a:rPr lang="en-US" dirty="0"/>
              <a:t> Session – Sets start/end time for when Perf Test beings</a:t>
            </a:r>
          </a:p>
          <a:p>
            <a:r>
              <a:rPr lang="en-US" dirty="0" err="1"/>
              <a:t>perfSigDynatraceReports</a:t>
            </a:r>
            <a:r>
              <a:rPr lang="en-US" dirty="0"/>
              <a:t> – Queries all the metrics during the perf test timeframe and compares against the spec file.  If metrics violate the spec file,  the pipeline stage is failed</a:t>
            </a:r>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37</a:t>
            </a:fld>
            <a:endParaRPr lang="en-US" dirty="0"/>
          </a:p>
        </p:txBody>
      </p:sp>
    </p:spTree>
    <p:extLst>
      <p:ext uri="{BB962C8B-B14F-4D97-AF65-F5344CB8AC3E}">
        <p14:creationId xmlns:p14="http://schemas.microsoft.com/office/powerpoint/2010/main" val="26130123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Events to our Pipeline</a:t>
            </a:r>
          </a:p>
          <a:p>
            <a:r>
              <a:rPr lang="en-US" dirty="0"/>
              <a:t>In the </a:t>
            </a:r>
            <a:r>
              <a:rPr lang="en-US" dirty="0" err="1"/>
              <a:t>DeploySockShop</a:t>
            </a:r>
            <a:r>
              <a:rPr lang="en-US" dirty="0"/>
              <a:t> pipeline,  click “Configure” and scroll down to the Pipeline script</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38</a:t>
            </a:fld>
            <a:endParaRPr lang="en-US" dirty="0"/>
          </a:p>
        </p:txBody>
      </p:sp>
    </p:spTree>
    <p:extLst>
      <p:ext uri="{BB962C8B-B14F-4D97-AF65-F5344CB8AC3E}">
        <p14:creationId xmlns:p14="http://schemas.microsoft.com/office/powerpoint/2010/main" val="982047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Events to our Pipeline – Deployment Events</a:t>
            </a:r>
          </a:p>
          <a:p>
            <a:r>
              <a:rPr lang="en-US" dirty="0"/>
              <a:t>First we want to add a Deployment Event to our Pipeline so every time we deploy our build to staging,  Dynatrace will know about it</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39</a:t>
            </a:fld>
            <a:endParaRPr lang="en-US" dirty="0"/>
          </a:p>
        </p:txBody>
      </p:sp>
    </p:spTree>
    <p:extLst>
      <p:ext uri="{BB962C8B-B14F-4D97-AF65-F5344CB8AC3E}">
        <p14:creationId xmlns:p14="http://schemas.microsoft.com/office/powerpoint/2010/main" val="3450669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Events to our Pipeline – Record Perf Test</a:t>
            </a:r>
          </a:p>
          <a:p>
            <a:r>
              <a:rPr lang="en-US" dirty="0"/>
              <a:t>Next we want to wrap our </a:t>
            </a:r>
            <a:r>
              <a:rPr lang="en-US" dirty="0" err="1"/>
              <a:t>Loadtest</a:t>
            </a:r>
            <a:r>
              <a:rPr lang="en-US" dirty="0"/>
              <a:t> stage with the </a:t>
            </a:r>
            <a:r>
              <a:rPr lang="en-US" dirty="0" err="1"/>
              <a:t>recordDynatraceSession</a:t>
            </a:r>
            <a:r>
              <a:rPr lang="en-US" dirty="0"/>
              <a:t> function,  so we know when tests start and stop</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40</a:t>
            </a:fld>
            <a:endParaRPr lang="en-US" dirty="0"/>
          </a:p>
        </p:txBody>
      </p:sp>
    </p:spTree>
    <p:extLst>
      <p:ext uri="{BB962C8B-B14F-4D97-AF65-F5344CB8AC3E}">
        <p14:creationId xmlns:p14="http://schemas.microsoft.com/office/powerpoint/2010/main" val="3979732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Workshop Setup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2341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Events to our Pipeline – Compare results to </a:t>
            </a:r>
            <a:r>
              <a:rPr lang="en-US" dirty="0" err="1"/>
              <a:t>monspec</a:t>
            </a:r>
            <a:endParaRPr lang="en-US" dirty="0"/>
          </a:p>
          <a:p>
            <a:r>
              <a:rPr lang="en-US" dirty="0"/>
              <a:t>After the load test is completed,  we want to validate the test against our </a:t>
            </a:r>
            <a:r>
              <a:rPr lang="en-US" dirty="0" err="1"/>
              <a:t>monspec</a:t>
            </a:r>
            <a:r>
              <a:rPr lang="en-US" dirty="0"/>
              <a:t> file (see next slide),  to determine if our build meets quality or not</a:t>
            </a:r>
          </a:p>
          <a:p>
            <a:r>
              <a:rPr lang="en-US" dirty="0"/>
              <a:t>Add the below stage (“Dynatrace Quality Gate”) to the very end of our pipeline</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41</a:t>
            </a:fld>
            <a:endParaRPr lang="en-US" dirty="0"/>
          </a:p>
        </p:txBody>
      </p:sp>
    </p:spTree>
    <p:extLst>
      <p:ext uri="{BB962C8B-B14F-4D97-AF65-F5344CB8AC3E}">
        <p14:creationId xmlns:p14="http://schemas.microsoft.com/office/powerpoint/2010/main" val="2560616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Sample </a:t>
            </a:r>
            <a:r>
              <a:rPr lang="en-HK" dirty="0" err="1"/>
              <a:t>Monspec</a:t>
            </a:r>
            <a:r>
              <a:rPr lang="en-HK" dirty="0"/>
              <a:t> File</a:t>
            </a:r>
          </a:p>
          <a:p>
            <a:r>
              <a:rPr lang="en-HK" dirty="0"/>
              <a:t>{</a:t>
            </a:r>
          </a:p>
          <a:p>
            <a:r>
              <a:rPr lang="en-HK" dirty="0"/>
              <a:t>    "</a:t>
            </a:r>
            <a:r>
              <a:rPr lang="en-HK" dirty="0" err="1"/>
              <a:t>spec_version</a:t>
            </a:r>
            <a:r>
              <a:rPr lang="en-HK" dirty="0"/>
              <a:t>": "2.0", </a:t>
            </a:r>
          </a:p>
          <a:p>
            <a:r>
              <a:rPr lang="en-HK" dirty="0"/>
              <a:t>    "timeseries": [{</a:t>
            </a:r>
          </a:p>
          <a:p>
            <a:r>
              <a:rPr lang="en-HK" dirty="0"/>
              <a:t>            "</a:t>
            </a:r>
            <a:r>
              <a:rPr lang="en-HK" dirty="0" err="1"/>
              <a:t>timeseriesId</a:t>
            </a:r>
            <a:r>
              <a:rPr lang="en-HK" dirty="0"/>
              <a:t>": "</a:t>
            </a:r>
            <a:r>
              <a:rPr lang="en-HK" dirty="0" err="1"/>
              <a:t>com.dynatrace.builtin:service.responsetime</a:t>
            </a:r>
            <a:r>
              <a:rPr lang="en-HK" dirty="0"/>
              <a:t>", </a:t>
            </a:r>
          </a:p>
          <a:p>
            <a:r>
              <a:rPr lang="en-HK" dirty="0"/>
              <a:t>            "aggregation": "</a:t>
            </a:r>
            <a:r>
              <a:rPr lang="en-HK" dirty="0" err="1"/>
              <a:t>avg</a:t>
            </a:r>
            <a:r>
              <a:rPr lang="en-HK" dirty="0"/>
              <a:t>", </a:t>
            </a:r>
          </a:p>
          <a:p>
            <a:r>
              <a:rPr lang="en-HK" dirty="0"/>
              <a:t>            "tags": “[Kubernetes]</a:t>
            </a:r>
            <a:r>
              <a:rPr lang="en-HK" dirty="0" err="1"/>
              <a:t>app:carts</a:t>
            </a:r>
            <a:r>
              <a:rPr lang="en-HK" dirty="0"/>
              <a:t>, [Kubernetes]</a:t>
            </a:r>
            <a:r>
              <a:rPr lang="en-HK" dirty="0" err="1"/>
              <a:t>stage:dev</a:t>
            </a:r>
            <a:r>
              <a:rPr lang="en-HK" dirty="0"/>
              <a:t>", </a:t>
            </a:r>
          </a:p>
          <a:p>
            <a:r>
              <a:rPr lang="en-HK" dirty="0"/>
              <a:t>            "</a:t>
            </a:r>
            <a:r>
              <a:rPr lang="en-HK" dirty="0" err="1"/>
              <a:t>upperWarning</a:t>
            </a:r>
            <a:r>
              <a:rPr lang="en-HK" dirty="0"/>
              <a:t>": 1000, </a:t>
            </a:r>
          </a:p>
          <a:p>
            <a:r>
              <a:rPr lang="en-HK" dirty="0"/>
              <a:t>            "</a:t>
            </a:r>
            <a:r>
              <a:rPr lang="en-HK" dirty="0" err="1"/>
              <a:t>upperSevere</a:t>
            </a:r>
            <a:r>
              <a:rPr lang="en-HK" dirty="0"/>
              <a:t>": 3000</a:t>
            </a:r>
          </a:p>
          <a:p>
            <a:r>
              <a:rPr lang="en-HK" dirty="0"/>
              <a:t>        }</a:t>
            </a:r>
          </a:p>
          <a:p>
            <a:r>
              <a:rPr lang="en-HK" dirty="0"/>
              <a:t>    ]</a:t>
            </a:r>
          </a:p>
          <a:p>
            <a:r>
              <a:rPr lang="en-HK" dirty="0"/>
              <a:t>}</a:t>
            </a:r>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42</a:t>
            </a:fld>
            <a:endParaRPr lang="en-US" dirty="0"/>
          </a:p>
        </p:txBody>
      </p:sp>
    </p:spTree>
    <p:extLst>
      <p:ext uri="{BB962C8B-B14F-4D97-AF65-F5344CB8AC3E}">
        <p14:creationId xmlns:p14="http://schemas.microsoft.com/office/powerpoint/2010/main" val="22054001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Events to our Pipeline</a:t>
            </a:r>
          </a:p>
          <a:p>
            <a:r>
              <a:rPr lang="en-US" dirty="0"/>
              <a:t>Once the events are added to our Pipeline we can apply and save</a:t>
            </a:r>
          </a:p>
          <a:p>
            <a:endParaRPr lang="en-US" dirty="0"/>
          </a:p>
          <a:p>
            <a:r>
              <a:rPr lang="en-US" dirty="0"/>
              <a:t>Note: There is a sample Pipeline with the events already added in the root of the repository titled “PipelineWithIntegration.txt”</a:t>
            </a:r>
          </a:p>
          <a:p>
            <a:endParaRPr lang="en-US" dirty="0"/>
          </a:p>
          <a:p>
            <a:r>
              <a:rPr lang="en-US" dirty="0"/>
              <a:t>You can use this as a reference when editing your pipeline</a:t>
            </a:r>
          </a:p>
          <a:p>
            <a:r>
              <a:rPr lang="en-US" dirty="0"/>
              <a:t>Note: You will need to make sure you change the name of the Dynatrace Environment to the same thing as you named your connection earlier.  This file uses the name “Dynatrace Server” as the Dynatrace Environment Name.</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43</a:t>
            </a:fld>
            <a:endParaRPr lang="en-US" dirty="0"/>
          </a:p>
        </p:txBody>
      </p:sp>
    </p:spTree>
    <p:extLst>
      <p:ext uri="{BB962C8B-B14F-4D97-AF65-F5344CB8AC3E}">
        <p14:creationId xmlns:p14="http://schemas.microsoft.com/office/powerpoint/2010/main" val="22663378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Let’s test our Integration</a:t>
            </a:r>
          </a:p>
        </p:txBody>
      </p:sp>
      <p:sp>
        <p:nvSpPr>
          <p:cNvPr id="4" name="Slide Number Placeholder 3"/>
          <p:cNvSpPr>
            <a:spLocks noGrp="1"/>
          </p:cNvSpPr>
          <p:nvPr>
            <p:ph type="sldNum" sz="quarter" idx="5"/>
          </p:nvPr>
        </p:nvSpPr>
        <p:spPr/>
        <p:txBody>
          <a:bodyPr/>
          <a:lstStyle/>
          <a:p>
            <a:fld id="{56E3A591-9B9D-4380-8777-0F91ABAFD89F}" type="slidenum">
              <a:rPr lang="en-US" smtClean="0"/>
              <a:t>44</a:t>
            </a:fld>
            <a:endParaRPr lang="en-US" dirty="0"/>
          </a:p>
        </p:txBody>
      </p:sp>
    </p:spTree>
    <p:extLst>
      <p:ext uri="{BB962C8B-B14F-4D97-AF65-F5344CB8AC3E}">
        <p14:creationId xmlns:p14="http://schemas.microsoft.com/office/powerpoint/2010/main" val="24049432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Build Two</a:t>
            </a:r>
          </a:p>
          <a:p>
            <a:r>
              <a:rPr lang="en-US" dirty="0"/>
              <a:t>After updating and saving our Pipeline to include the Dynatrace Performance Events,  let’s re-run our pipeline with build Two</a:t>
            </a:r>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45</a:t>
            </a:fld>
            <a:endParaRPr lang="en-US" dirty="0"/>
          </a:p>
        </p:txBody>
      </p:sp>
    </p:spTree>
    <p:extLst>
      <p:ext uri="{BB962C8B-B14F-4D97-AF65-F5344CB8AC3E}">
        <p14:creationId xmlns:p14="http://schemas.microsoft.com/office/powerpoint/2010/main" val="1382343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our build should fail</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46</a:t>
            </a:fld>
            <a:endParaRPr lang="en-US" dirty="0"/>
          </a:p>
        </p:txBody>
      </p:sp>
    </p:spTree>
    <p:extLst>
      <p:ext uri="{BB962C8B-B14F-4D97-AF65-F5344CB8AC3E}">
        <p14:creationId xmlns:p14="http://schemas.microsoft.com/office/powerpoint/2010/main" val="30576245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Ansible Tower</a:t>
            </a:r>
          </a:p>
          <a:p>
            <a:r>
              <a:rPr lang="en-US" dirty="0"/>
              <a:t>If we redeploy using Build #1,  this build should pass our Dynatrace Quality Gate</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47</a:t>
            </a:fld>
            <a:endParaRPr lang="en-US" dirty="0"/>
          </a:p>
        </p:txBody>
      </p:sp>
    </p:spTree>
    <p:extLst>
      <p:ext uri="{BB962C8B-B14F-4D97-AF65-F5344CB8AC3E}">
        <p14:creationId xmlns:p14="http://schemas.microsoft.com/office/powerpoint/2010/main" val="4037062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Auto-remediation with Ansible Tower</a:t>
            </a:r>
          </a:p>
        </p:txBody>
      </p:sp>
      <p:sp>
        <p:nvSpPr>
          <p:cNvPr id="4" name="Slide Number Placeholder 3"/>
          <p:cNvSpPr>
            <a:spLocks noGrp="1"/>
          </p:cNvSpPr>
          <p:nvPr>
            <p:ph type="sldNum" sz="quarter" idx="5"/>
          </p:nvPr>
        </p:nvSpPr>
        <p:spPr/>
        <p:txBody>
          <a:bodyPr/>
          <a:lstStyle/>
          <a:p>
            <a:fld id="{56E3A591-9B9D-4380-8777-0F91ABAFD89F}" type="slidenum">
              <a:rPr lang="en-US" smtClean="0"/>
              <a:t>48</a:t>
            </a:fld>
            <a:endParaRPr lang="en-US" dirty="0"/>
          </a:p>
        </p:txBody>
      </p:sp>
    </p:spTree>
    <p:extLst>
      <p:ext uri="{BB962C8B-B14F-4D97-AF65-F5344CB8AC3E}">
        <p14:creationId xmlns:p14="http://schemas.microsoft.com/office/powerpoint/2010/main" val="4456768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dirty="0"/>
              <a:t>Ansible and Ansible Tower</a:t>
            </a:r>
          </a:p>
          <a:p>
            <a:r>
              <a:rPr lang="en-US" dirty="0"/>
              <a:t>Runbook – definition: a compilation of routine procedures and operations that the system operator (administrator) carries out</a:t>
            </a:r>
          </a:p>
          <a:p>
            <a:r>
              <a:rPr lang="en-US" dirty="0"/>
              <a:t>Ansible</a:t>
            </a:r>
          </a:p>
          <a:p>
            <a:r>
              <a:rPr lang="en-US" dirty="0"/>
              <a:t>Simple automation language + automation engine</a:t>
            </a:r>
          </a:p>
          <a:p>
            <a:endParaRPr lang="en-US" dirty="0"/>
          </a:p>
          <a:p>
            <a:endParaRPr lang="en-US" dirty="0"/>
          </a:p>
          <a:p>
            <a:endParaRPr lang="en-US" dirty="0"/>
          </a:p>
          <a:p>
            <a:endParaRPr lang="en-US" dirty="0"/>
          </a:p>
          <a:p>
            <a:endParaRPr lang="en-US" dirty="0"/>
          </a:p>
          <a:p>
            <a:r>
              <a:rPr lang="en-US" dirty="0"/>
              <a:t>Human readable (</a:t>
            </a:r>
            <a:r>
              <a:rPr lang="en-US" dirty="0" err="1"/>
              <a:t>yaml</a:t>
            </a:r>
            <a:r>
              <a:rPr lang="en-US" dirty="0"/>
              <a:t>) </a:t>
            </a:r>
          </a:p>
          <a:p>
            <a:r>
              <a:rPr lang="en-US" dirty="0"/>
              <a:t>Ansible Tower</a:t>
            </a:r>
          </a:p>
          <a:p>
            <a:r>
              <a:rPr lang="en-US" dirty="0"/>
              <a:t>Web UI </a:t>
            </a:r>
          </a:p>
          <a:p>
            <a:r>
              <a:rPr lang="en-US" dirty="0"/>
              <a:t>Management of runbooks</a:t>
            </a:r>
          </a:p>
          <a:p>
            <a:r>
              <a:rPr lang="en-US" dirty="0"/>
              <a:t>Powerful API for automation</a:t>
            </a:r>
          </a:p>
          <a:p>
            <a:endParaRPr lang="en-US" dirty="0"/>
          </a:p>
          <a:p>
            <a:endParaRPr lang="en-US" dirty="0"/>
          </a:p>
          <a:p>
            <a:r>
              <a:rPr lang="en-US" dirty="0"/>
              <a:t>---------------------</a:t>
            </a:r>
          </a:p>
          <a:p>
            <a:r>
              <a:rPr lang="en-US" dirty="0"/>
              <a:t>In a computer system or network,  a runbook is a compilation of routine procedures and operations that the system administrator or operator carries out. </a:t>
            </a:r>
          </a:p>
          <a:p>
            <a:endParaRPr lang="en-US" dirty="0"/>
          </a:p>
          <a:p>
            <a:r>
              <a:rPr lang="en-US" dirty="0"/>
              <a:t>Ansible is an open source IT configuration management,  deployment,  and orchestration tool. Ansible uses YAML syntax for Ansible playbooks. YAML is used because it is very easy for humans to understand,  read and write. </a:t>
            </a:r>
          </a:p>
          <a:p>
            <a:endParaRPr lang="en-US" dirty="0"/>
          </a:p>
          <a:p>
            <a:r>
              <a:rPr lang="en-US" dirty="0"/>
              <a:t>Ansible Tower is the web UI and dashboard for Ansible. It automates and presents tasks graphically,  especially the monitoring and dashboard types of tasks.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EE687BF2-DD47-42DC-A6BA-75BF314B04A1}"/>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目的</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主题时间</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r>
                        <a:rPr lang="en-US" sz="1000" dirty="0">
                          <a:solidFill>
                            <a:schemeClr val="tx1"/>
                          </a:solidFill>
                          <a:latin typeface="Bernina Sans Light" pitchFamily="50" charset="0"/>
                        </a:rPr>
                        <a:t>Ansible </a:t>
                      </a:r>
                      <a:r>
                        <a:rPr lang="en-US" sz="1000" dirty="0" err="1">
                          <a:solidFill>
                            <a:schemeClr val="tx1"/>
                          </a:solidFill>
                          <a:latin typeface="Bernina Sans Light" pitchFamily="50" charset="0"/>
                        </a:rPr>
                        <a:t>Tower和Ansible</a:t>
                      </a:r>
                      <a:r>
                        <a:rPr lang="en-US" sz="1000" dirty="0">
                          <a:solidFill>
                            <a:schemeClr val="tx1"/>
                          </a:solidFill>
                          <a:latin typeface="Bernina Sans Light" pitchFamily="50" charset="0"/>
                        </a:rPr>
                        <a:t> </a:t>
                      </a:r>
                      <a:r>
                        <a:rPr lang="en-US" sz="1000" dirty="0" err="1">
                          <a:solidFill>
                            <a:schemeClr val="tx1"/>
                          </a:solidFill>
                          <a:latin typeface="Bernina Sans Light" pitchFamily="50" charset="0"/>
                        </a:rPr>
                        <a:t>Tower简介</a:t>
                      </a:r>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tx1"/>
                          </a:solidFill>
                          <a:latin typeface="Bernina Sans Light" pitchFamily="50" charset="0"/>
                        </a:rPr>
                        <a:t>3分钟</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资源/链接</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屏幕视图</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3642638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Promotional campaign </a:t>
            </a:r>
          </a:p>
          <a:p>
            <a:r>
              <a:rPr lang="en-US" dirty="0"/>
              <a:t>We’ll be implementing a promotional campaign for our socks</a:t>
            </a:r>
          </a:p>
          <a:p>
            <a:r>
              <a:rPr lang="en-US" dirty="0"/>
              <a:t>This promotion will be randomly available to customers</a:t>
            </a:r>
          </a:p>
          <a:p>
            <a:r>
              <a:rPr lang="en-US" dirty="0"/>
              <a:t>The carts service has an endpoint allowing us to provide the percentage of users that will benefit from the promotional gift</a:t>
            </a:r>
          </a:p>
          <a:p>
            <a:r>
              <a:rPr lang="en-US" dirty="0"/>
              <a:t>The problem is that the promotion implementation is defective </a:t>
            </a:r>
            <a:r>
              <a:rPr lang="en-US" dirty="0">
                <a:sym typeface="Wingdings" pitchFamily="2" charset="2"/>
              </a:rPr>
              <a:t></a:t>
            </a:r>
            <a:r>
              <a:rPr lang="en-US" dirty="0"/>
              <a:t> </a:t>
            </a:r>
          </a:p>
          <a:p>
            <a:r>
              <a:rPr lang="en-US" dirty="0"/>
              <a:t>Nobody knows about it yet and this could potentially have disastrous effect on the brand and business reputation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We’ll be implementing this use case with the carts service,  since this feature is already implemented. The carts service includes the endpoint carts/1/items/promotional/ that can take a numeric input value,  the percentages of user interactions that will receive the promotional gift. For example,  say 5% of users.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Therefore,  we can easily change the behavior of our carts service at runtime. However,  changing the value without using a configuration management system would not allow us to track when changes happened and which configuration values have changed. So,  that’s why we are using Ansible Tower to execute changes in our configuration.</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31EBC0C5-36BA-4BDD-BF54-DD0BBBF174A8}"/>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目的</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主题时间</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chemeClr val="tx1"/>
                        </a:solidFill>
                        <a:latin typeface="Bernina Sans Light" pitchFamily="50" charset="0"/>
                      </a:endParaRP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资源/链接</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屏幕视图</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2828480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Sock Shop Application</a:t>
            </a:r>
          </a:p>
          <a:p>
            <a:r>
              <a:rPr lang="en-HK" dirty="0"/>
              <a:t>Based on: http://socks.weave.works</a:t>
            </a:r>
          </a:p>
          <a:p>
            <a:r>
              <a:rPr lang="en-HK" dirty="0"/>
              <a:t>Opensource microservice sample app</a:t>
            </a:r>
          </a:p>
          <a:p>
            <a:r>
              <a:rPr lang="en-HK" dirty="0"/>
              <a:t>Polyglot</a:t>
            </a:r>
          </a:p>
          <a:p>
            <a:r>
              <a:rPr lang="en-HK" dirty="0"/>
              <a:t>Java Spring Boot</a:t>
            </a:r>
          </a:p>
          <a:p>
            <a:r>
              <a:rPr lang="en-HK" dirty="0"/>
              <a:t>Go</a:t>
            </a:r>
          </a:p>
          <a:p>
            <a:r>
              <a:rPr lang="en-HK" dirty="0"/>
              <a:t>Node.js</a:t>
            </a:r>
          </a:p>
          <a:p>
            <a:r>
              <a:rPr lang="en-HK" dirty="0"/>
              <a:t>RabbitMQ (order queuing)</a:t>
            </a:r>
          </a:p>
          <a:p>
            <a:r>
              <a:rPr lang="en-HK" dirty="0"/>
              <a:t>MongoDB,  MySQL (data stores)</a:t>
            </a:r>
          </a:p>
        </p:txBody>
      </p:sp>
      <p:sp>
        <p:nvSpPr>
          <p:cNvPr id="4" name="Slide Number Placeholder 3"/>
          <p:cNvSpPr>
            <a:spLocks noGrp="1"/>
          </p:cNvSpPr>
          <p:nvPr>
            <p:ph type="sldNum" sz="quarter" idx="5"/>
          </p:nvPr>
        </p:nvSpPr>
        <p:spPr/>
        <p:txBody>
          <a:bodyPr/>
          <a:lstStyle/>
          <a:p>
            <a:fld id="{56E3A591-9B9D-4380-8777-0F91ABAFD89F}" type="slidenum">
              <a:rPr lang="en-US" smtClean="0"/>
              <a:t>5</a:t>
            </a:fld>
            <a:endParaRPr lang="en-US" dirty="0"/>
          </a:p>
        </p:txBody>
      </p:sp>
    </p:spTree>
    <p:extLst>
      <p:ext uri="{BB962C8B-B14F-4D97-AF65-F5344CB8AC3E}">
        <p14:creationId xmlns:p14="http://schemas.microsoft.com/office/powerpoint/2010/main" val="21364702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Runbook automation workflow</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We’ll be implementing this use case with the carts service,  since this feature is already implemented. The carts service includes the endpoint carts/1/items/promotional/ that can take a numeric input value,  the percentages of user interactions that will receive the promotional gift. For example,  say 50% of users.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Therefore,  we can easily change the behavior of our carts service at runtime. However,  changing the value without using a configuration management system would not allow us to track when changes happened and which configuration values have changed. So,  that’s why we are using Ansible Tower to execute changes in our configuration.</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31EBC0C5-36BA-4BDD-BF54-DD0BBBF174A8}"/>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目的</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主题时间</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chemeClr val="tx1"/>
                        </a:solidFill>
                        <a:latin typeface="Bernina Sans Light" pitchFamily="50" charset="0"/>
                      </a:endParaRP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资源/链接</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屏幕视图</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31051898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Ansible Tower</a:t>
            </a:r>
          </a:p>
          <a:p>
            <a:r>
              <a:rPr lang="en-US" dirty="0"/>
              <a:t>In Terminal/</a:t>
            </a:r>
            <a:r>
              <a:rPr lang="en-US" dirty="0" err="1"/>
              <a:t>Cloudshell</a:t>
            </a:r>
            <a:r>
              <a:rPr lang="en-US" dirty="0"/>
              <a:t> execute the script: deployTower.sh in the directory 4-DeployTower</a:t>
            </a:r>
          </a:p>
          <a:p>
            <a:r>
              <a:rPr lang="en-US" dirty="0"/>
              <a:t>This will deploy and startup Ansible Tower. This will also configure Tower,  import projects,  inventories,  credentials (DT API token) and playbook templates.</a:t>
            </a:r>
          </a:p>
          <a:p>
            <a:r>
              <a:rPr lang="en-US" dirty="0"/>
              <a:t>Take a note of the Ansible Job URL displayed by the script. You will need it for a next step.</a:t>
            </a:r>
          </a:p>
          <a:p>
            <a:endParaRPr lang="en-US" dirty="0"/>
          </a:p>
          <a:p>
            <a:endParaRPr lang="en-US" dirty="0"/>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52</a:t>
            </a:fld>
            <a:endParaRPr lang="en-US" dirty="0"/>
          </a:p>
        </p:txBody>
      </p:sp>
    </p:spTree>
    <p:extLst>
      <p:ext uri="{BB962C8B-B14F-4D97-AF65-F5344CB8AC3E}">
        <p14:creationId xmlns:p14="http://schemas.microsoft.com/office/powerpoint/2010/main" val="11411667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in the Ansible Tower console</a:t>
            </a:r>
          </a:p>
          <a:p>
            <a:r>
              <a:rPr lang="en-US" dirty="0"/>
              <a:t>Use the job template URL you copied earlier,  without the path,  and copy it in your browser to load the Ansible Tower console</a:t>
            </a:r>
          </a:p>
          <a:p>
            <a:r>
              <a:rPr lang="en-US" dirty="0"/>
              <a:t>For example,  if the job template URL was : https://34.69.184.20/#/templates/job_template/35</a:t>
            </a:r>
          </a:p>
          <a:p>
            <a:r>
              <a:rPr lang="en-US" dirty="0"/>
              <a:t>then the console URL is : https://34.69.184.20 </a:t>
            </a:r>
          </a:p>
          <a:p>
            <a:r>
              <a:rPr lang="en-US" dirty="0"/>
              <a:t>You will be prompted to provide a license file and accept the license agreement</a:t>
            </a:r>
          </a:p>
          <a:p>
            <a:r>
              <a:rPr lang="en-US" dirty="0"/>
              <a:t>If you don’t already have your license file,  click the button to request a free trial license from Red Hat (delivered via email)</a:t>
            </a:r>
          </a:p>
          <a:p>
            <a:r>
              <a:rPr lang="en-US" dirty="0"/>
              <a:t>Log in Ansible Tower</a:t>
            </a:r>
          </a:p>
          <a:p>
            <a:r>
              <a:rPr lang="en-US" dirty="0"/>
              <a:t>username : admin</a:t>
            </a:r>
          </a:p>
          <a:p>
            <a:r>
              <a:rPr lang="en-US" dirty="0"/>
              <a:t>password : </a:t>
            </a:r>
            <a:r>
              <a:rPr lang="en-US" dirty="0" err="1"/>
              <a:t>dynatrace</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53</a:t>
            </a:fld>
            <a:endParaRPr lang="en-US" dirty="0"/>
          </a:p>
        </p:txBody>
      </p:sp>
    </p:spTree>
    <p:extLst>
      <p:ext uri="{BB962C8B-B14F-4D97-AF65-F5344CB8AC3E}">
        <p14:creationId xmlns:p14="http://schemas.microsoft.com/office/powerpoint/2010/main" val="14994440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Configure Dynatrace  Problem Notification</a:t>
            </a:r>
          </a:p>
          <a:p>
            <a:r>
              <a:rPr lang="en-US" dirty="0"/>
              <a:t>In the Dynatrace UI, navigate to Settings -&gt; Integration -&gt; Problem Notification -&gt; Ansible Tower</a:t>
            </a:r>
          </a:p>
          <a:p>
            <a:pPr marL="0" indent="0">
              <a:buNone/>
            </a:pPr>
            <a:endParaRPr lang="en-US" dirty="0"/>
          </a:p>
          <a:p>
            <a:endParaRPr lang="en-US" dirty="0"/>
          </a:p>
          <a:p>
            <a:endParaRPr lang="en-US" dirty="0"/>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54</a:t>
            </a:fld>
            <a:endParaRPr lang="en-US" dirty="0"/>
          </a:p>
        </p:txBody>
      </p:sp>
    </p:spTree>
    <p:extLst>
      <p:ext uri="{BB962C8B-B14F-4D97-AF65-F5344CB8AC3E}">
        <p14:creationId xmlns:p14="http://schemas.microsoft.com/office/powerpoint/2010/main" val="39711017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Configure Ansible Tower integration</a:t>
            </a:r>
          </a:p>
          <a:p>
            <a:r>
              <a:rPr lang="en-US" dirty="0"/>
              <a:t>Enter the Ansible Tower job template URL you were provided after the deployment</a:t>
            </a:r>
          </a:p>
          <a:p>
            <a:r>
              <a:rPr lang="en-US" dirty="0"/>
              <a:t>Enter the credentials to access Ansible</a:t>
            </a:r>
          </a:p>
          <a:p>
            <a:r>
              <a:rPr lang="en-US" dirty="0"/>
              <a:t>username : admin</a:t>
            </a:r>
          </a:p>
          <a:p>
            <a:r>
              <a:rPr lang="en-US" dirty="0"/>
              <a:t>password : Dynatrace</a:t>
            </a:r>
          </a:p>
          <a:p>
            <a:r>
              <a:rPr lang="en-US" dirty="0"/>
              <a:t>Click the Sent test notification button to validate your configuration</a:t>
            </a:r>
          </a:p>
          <a:p>
            <a:r>
              <a:rPr lang="en-US" dirty="0"/>
              <a:t>on success,  a green confirmation message will be displayed</a:t>
            </a:r>
          </a:p>
          <a:p>
            <a:r>
              <a:rPr lang="en-US" dirty="0"/>
              <a:t>Save your configuration </a:t>
            </a:r>
          </a:p>
          <a:p>
            <a:endParaRPr lang="en-US" dirty="0"/>
          </a:p>
          <a:p>
            <a:endParaRPr lang="en-US" dirty="0"/>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55</a:t>
            </a:fld>
            <a:endParaRPr lang="en-US" dirty="0"/>
          </a:p>
        </p:txBody>
      </p:sp>
    </p:spTree>
    <p:extLst>
      <p:ext uri="{BB962C8B-B14F-4D97-AF65-F5344CB8AC3E}">
        <p14:creationId xmlns:p14="http://schemas.microsoft.com/office/powerpoint/2010/main" val="29995061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Anomaly Detection</a:t>
            </a:r>
          </a:p>
          <a:p>
            <a:r>
              <a:rPr lang="en-US" dirty="0"/>
              <a:t>Both problem and anomaly detection in Dynatrace leverage AI technology. This means that the AI learns how each and every microservice behaves and baselines them. Therefore,  in a demo scenario like we have right now,  we have to override the AI engine with user-defined values to allow the creation of problems due to an artificial increase of a failure rate. (Please note: if we would have the application running and simulate end-user traffic for a couple of hours/days there would be no need for this step.)</a:t>
            </a:r>
          </a:p>
          <a:p>
            <a:br>
              <a:rPr lang="en-US" dirty="0"/>
            </a:br>
            <a:r>
              <a:rPr lang="en-US" dirty="0"/>
              <a:t>In your Dynatrace tenant,  navigate to “Transaction &amp; services” and filter by: [Kubernetes]</a:t>
            </a:r>
            <a:r>
              <a:rPr lang="en-US" dirty="0" err="1"/>
              <a:t>app:carts</a:t>
            </a:r>
            <a:r>
              <a:rPr lang="en-US" dirty="0"/>
              <a:t> and [Kubernetes]</a:t>
            </a:r>
            <a:r>
              <a:rPr lang="en-US" dirty="0" err="1"/>
              <a:t>environment:production</a:t>
            </a:r>
            <a:r>
              <a:rPr lang="en-US" dirty="0"/>
              <a:t> </a:t>
            </a:r>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56</a:t>
            </a:fld>
            <a:endParaRPr lang="en-US" dirty="0"/>
          </a:p>
        </p:txBody>
      </p:sp>
    </p:spTree>
    <p:extLst>
      <p:ext uri="{BB962C8B-B14F-4D97-AF65-F5344CB8AC3E}">
        <p14:creationId xmlns:p14="http://schemas.microsoft.com/office/powerpoint/2010/main" val="23236012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Anomaly Detection (Cont.)</a:t>
            </a:r>
          </a:p>
          <a:p>
            <a:r>
              <a:rPr lang="en-US" dirty="0"/>
              <a:t>Click on the </a:t>
            </a:r>
            <a:r>
              <a:rPr lang="en-US" dirty="0" err="1"/>
              <a:t>ItemsController</a:t>
            </a:r>
            <a:r>
              <a:rPr lang="en-US" dirty="0"/>
              <a:t> and then on the three dots ( … ) next to the service name. Click on Edit</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57</a:t>
            </a:fld>
            <a:endParaRPr lang="en-US" dirty="0"/>
          </a:p>
        </p:txBody>
      </p:sp>
    </p:spTree>
    <p:extLst>
      <p:ext uri="{BB962C8B-B14F-4D97-AF65-F5344CB8AC3E}">
        <p14:creationId xmlns:p14="http://schemas.microsoft.com/office/powerpoint/2010/main" val="9592719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Anomaly Detection (Cont.)</a:t>
            </a:r>
          </a:p>
          <a:p>
            <a:r>
              <a:rPr lang="en-US" dirty="0"/>
              <a:t>On the next screen,  edit the anomaly detection settings as seen in the following screenshot. - Global anomaly detection has to be turned off - Detect increases in failure rate using fixed thresholds - Alert if 0 % custom failure rate threshold is exceed during any 5-minute period. - Sensitivity: High</a:t>
            </a:r>
          </a:p>
        </p:txBody>
      </p:sp>
      <p:sp>
        <p:nvSpPr>
          <p:cNvPr id="4" name="Slide Number Placeholder 3"/>
          <p:cNvSpPr>
            <a:spLocks noGrp="1"/>
          </p:cNvSpPr>
          <p:nvPr>
            <p:ph type="sldNum" sz="quarter" idx="5"/>
          </p:nvPr>
        </p:nvSpPr>
        <p:spPr/>
        <p:txBody>
          <a:bodyPr/>
          <a:lstStyle/>
          <a:p>
            <a:fld id="{56E3A591-9B9D-4380-8777-0F91ABAFD89F}" type="slidenum">
              <a:rPr lang="en-US" smtClean="0"/>
              <a:t>58</a:t>
            </a:fld>
            <a:endParaRPr lang="en-US" dirty="0"/>
          </a:p>
        </p:txBody>
      </p:sp>
    </p:spTree>
    <p:extLst>
      <p:ext uri="{BB962C8B-B14F-4D97-AF65-F5344CB8AC3E}">
        <p14:creationId xmlns:p14="http://schemas.microsoft.com/office/powerpoint/2010/main" val="360730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Launch Campaign playbook</a:t>
            </a:r>
          </a:p>
          <a:p>
            <a:r>
              <a:rPr lang="en-US" dirty="0"/>
              <a:t>Navigate back to the Ansible Tower UI</a:t>
            </a:r>
          </a:p>
          <a:p>
            <a:r>
              <a:rPr lang="en-US" dirty="0"/>
              <a:t>From the side menu,  navigate to Resources -&gt; Templates</a:t>
            </a:r>
          </a:p>
          <a:p>
            <a:r>
              <a:rPr lang="en-US" dirty="0"/>
              <a:t>Click on the rocket icon to launch the start-campaign playbook</a:t>
            </a:r>
          </a:p>
          <a:p>
            <a:r>
              <a:rPr lang="en-US" dirty="0"/>
              <a:t>Hit Next on the prompt popup window and then Launch</a:t>
            </a:r>
          </a:p>
          <a:p>
            <a:r>
              <a:rPr lang="en-US" dirty="0"/>
              <a:t>As the playbook runs,  the output will be displayed. Validate that the recap shows OK=2	</a:t>
            </a:r>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59</a:t>
            </a:fld>
            <a:endParaRPr lang="en-US" dirty="0"/>
          </a:p>
        </p:txBody>
      </p:sp>
    </p:spTree>
    <p:extLst>
      <p:ext uri="{BB962C8B-B14F-4D97-AF65-F5344CB8AC3E}">
        <p14:creationId xmlns:p14="http://schemas.microsoft.com/office/powerpoint/2010/main" val="11146375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 the promotional campaign</a:t>
            </a:r>
          </a:p>
          <a:p>
            <a:r>
              <a:rPr lang="en-US" dirty="0"/>
              <a:t>In the Dynatrace console,  navigate to Transactions &amp; Services and drill-down into the production </a:t>
            </a:r>
            <a:r>
              <a:rPr lang="en-US" dirty="0" err="1"/>
              <a:t>ItemsController</a:t>
            </a:r>
            <a:r>
              <a:rPr lang="en-US" dirty="0"/>
              <a:t> service</a:t>
            </a:r>
          </a:p>
          <a:p>
            <a:r>
              <a:rPr lang="en-US" dirty="0"/>
              <a:t>Tip : filter by tag : [Kubernetes]</a:t>
            </a:r>
            <a:r>
              <a:rPr lang="en-US" dirty="0" err="1"/>
              <a:t>stage:prod</a:t>
            </a:r>
            <a:r>
              <a:rPr lang="en-US" dirty="0"/>
              <a:t> to only display services in production</a:t>
            </a:r>
          </a:p>
          <a:p>
            <a:r>
              <a:rPr lang="en-US" dirty="0"/>
              <a:t>	</a:t>
            </a:r>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60</a:t>
            </a:fld>
            <a:endParaRPr lang="en-US" dirty="0"/>
          </a:p>
        </p:txBody>
      </p:sp>
    </p:spTree>
    <p:extLst>
      <p:ext uri="{BB962C8B-B14F-4D97-AF65-F5344CB8AC3E}">
        <p14:creationId xmlns:p14="http://schemas.microsoft.com/office/powerpoint/2010/main" val="2907955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Sock Shop architecture</a:t>
            </a:r>
          </a:p>
        </p:txBody>
      </p:sp>
      <p:sp>
        <p:nvSpPr>
          <p:cNvPr id="4" name="Slide Number Placeholder 3"/>
          <p:cNvSpPr>
            <a:spLocks noGrp="1"/>
          </p:cNvSpPr>
          <p:nvPr>
            <p:ph type="sldNum" sz="quarter" idx="5"/>
          </p:nvPr>
        </p:nvSpPr>
        <p:spPr/>
        <p:txBody>
          <a:bodyPr/>
          <a:lstStyle/>
          <a:p>
            <a:fld id="{56E3A591-9B9D-4380-8777-0F91ABAFD89F}" type="slidenum">
              <a:rPr lang="en-US" smtClean="0"/>
              <a:t>6</a:t>
            </a:fld>
            <a:endParaRPr lang="en-US" dirty="0"/>
          </a:p>
        </p:txBody>
      </p:sp>
    </p:spTree>
    <p:extLst>
      <p:ext uri="{BB962C8B-B14F-4D97-AF65-F5344CB8AC3E}">
        <p14:creationId xmlns:p14="http://schemas.microsoft.com/office/powerpoint/2010/main" val="42334653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 the promotional campaign</a:t>
            </a:r>
          </a:p>
          <a:p>
            <a:r>
              <a:rPr lang="en-US" dirty="0"/>
              <a:t>Look at the Service events. </a:t>
            </a:r>
          </a:p>
          <a:p>
            <a:r>
              <a:rPr lang="en-US" dirty="0"/>
              <a:t>The Start Campaign playbook have notified Dynatrace when the promotional rate was changed to 50%</a:t>
            </a:r>
          </a:p>
          <a:p>
            <a:r>
              <a:rPr lang="en-US" dirty="0"/>
              <a:t>	</a:t>
            </a:r>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61</a:t>
            </a:fld>
            <a:endParaRPr lang="en-US" dirty="0"/>
          </a:p>
        </p:txBody>
      </p:sp>
    </p:spTree>
    <p:extLst>
      <p:ext uri="{BB962C8B-B14F-4D97-AF65-F5344CB8AC3E}">
        <p14:creationId xmlns:p14="http://schemas.microsoft.com/office/powerpoint/2010/main" val="26476192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 the promotional campaign</a:t>
            </a:r>
          </a:p>
          <a:p>
            <a:r>
              <a:rPr lang="en-US" dirty="0"/>
              <a:t>You should see the Failure Rate increasing,  eventually leading to Dynatrace detecting a Problem</a:t>
            </a:r>
          </a:p>
          <a:p>
            <a:r>
              <a:rPr lang="en-US" dirty="0"/>
              <a:t>You might need to refresh your browser a few times</a:t>
            </a:r>
          </a:p>
          <a:p>
            <a:r>
              <a:rPr lang="en-US" dirty="0"/>
              <a:t>	</a:t>
            </a:r>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62</a:t>
            </a:fld>
            <a:endParaRPr lang="en-US" dirty="0"/>
          </a:p>
        </p:txBody>
      </p:sp>
    </p:spTree>
    <p:extLst>
      <p:ext uri="{BB962C8B-B14F-4D97-AF65-F5344CB8AC3E}">
        <p14:creationId xmlns:p14="http://schemas.microsoft.com/office/powerpoint/2010/main" val="12593956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 the auto-remediation playbook actions</a:t>
            </a:r>
          </a:p>
          <a:p>
            <a:r>
              <a:rPr lang="en-US" dirty="0"/>
              <a:t>Go back to the Service view</a:t>
            </a:r>
          </a:p>
          <a:p>
            <a:r>
              <a:rPr lang="en-US" dirty="0"/>
              <a:t>The comments section will show the remediation actions taken by Ansible Tower</a:t>
            </a:r>
          </a:p>
          <a:p>
            <a:r>
              <a:rPr lang="en-US" dirty="0"/>
              <a:t>	</a:t>
            </a:r>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63</a:t>
            </a:fld>
            <a:endParaRPr lang="en-US" dirty="0"/>
          </a:p>
        </p:txBody>
      </p:sp>
    </p:spTree>
    <p:extLst>
      <p:ext uri="{BB962C8B-B14F-4D97-AF65-F5344CB8AC3E}">
        <p14:creationId xmlns:p14="http://schemas.microsoft.com/office/powerpoint/2010/main" val="525720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 the auto-remediation playbook actions</a:t>
            </a:r>
          </a:p>
          <a:p>
            <a:r>
              <a:rPr lang="en-US" dirty="0"/>
              <a:t>Drill-down in the Problem.</a:t>
            </a:r>
          </a:p>
          <a:p>
            <a:r>
              <a:rPr lang="en-US" dirty="0"/>
              <a:t>You will see a new configuration change event reported by Ansible Tower</a:t>
            </a:r>
          </a:p>
          <a:p>
            <a:r>
              <a:rPr lang="en-US" dirty="0"/>
              <a:t>The promotional rate has been set back to 0% to remediate to the transaction failures</a:t>
            </a:r>
          </a:p>
          <a:p>
            <a:pPr marL="0" indent="0">
              <a:buNone/>
            </a:pPr>
            <a:r>
              <a:rPr lang="en-US" dirty="0"/>
              <a:t>	</a:t>
            </a:r>
          </a:p>
        </p:txBody>
      </p:sp>
      <p:sp>
        <p:nvSpPr>
          <p:cNvPr id="4" name="Slide Number Placeholder 3"/>
          <p:cNvSpPr>
            <a:spLocks noGrp="1"/>
          </p:cNvSpPr>
          <p:nvPr>
            <p:ph type="sldNum" sz="quarter" idx="5"/>
          </p:nvPr>
        </p:nvSpPr>
        <p:spPr/>
        <p:txBody>
          <a:bodyPr/>
          <a:lstStyle/>
          <a:p>
            <a:fld id="{56E3A591-9B9D-4380-8777-0F91ABAFD89F}" type="slidenum">
              <a:rPr lang="en-US" smtClean="0"/>
              <a:t>64</a:t>
            </a:fld>
            <a:endParaRPr lang="en-US" dirty="0"/>
          </a:p>
        </p:txBody>
      </p:sp>
    </p:spTree>
    <p:extLst>
      <p:ext uri="{BB962C8B-B14F-4D97-AF65-F5344CB8AC3E}">
        <p14:creationId xmlns:p14="http://schemas.microsoft.com/office/powerpoint/2010/main" val="51718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 the auto-remediation playbook actions</a:t>
            </a:r>
          </a:p>
          <a:p>
            <a:r>
              <a:rPr lang="en-US" dirty="0"/>
              <a:t>Jobs executed in Ansible Tower</a:t>
            </a:r>
          </a:p>
          <a:p>
            <a:r>
              <a:rPr lang="en-US" dirty="0"/>
              <a:t>start-campaign (set rate to 50%)</a:t>
            </a:r>
          </a:p>
          <a:p>
            <a:r>
              <a:rPr lang="en-US" dirty="0"/>
              <a:t>remediation</a:t>
            </a:r>
          </a:p>
          <a:p>
            <a:r>
              <a:rPr lang="en-US" dirty="0"/>
              <a:t>push comment to Dynatrace Problem</a:t>
            </a:r>
          </a:p>
          <a:p>
            <a:r>
              <a:rPr lang="en-US" dirty="0"/>
              <a:t>retrieve problem details</a:t>
            </a:r>
          </a:p>
          <a:p>
            <a:r>
              <a:rPr lang="en-US" dirty="0"/>
              <a:t>launch remediation action related to problem context</a:t>
            </a:r>
          </a:p>
          <a:p>
            <a:r>
              <a:rPr lang="en-US" dirty="0"/>
              <a:t>update Dynatrace Problem</a:t>
            </a:r>
          </a:p>
          <a:p>
            <a:r>
              <a:rPr lang="en-US" dirty="0"/>
              <a:t>stop-campaign (set rate to 0%)</a:t>
            </a:r>
          </a:p>
          <a:p>
            <a:r>
              <a:rPr lang="en-US" dirty="0"/>
              <a:t>	</a:t>
            </a:r>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65</a:t>
            </a:fld>
            <a:endParaRPr lang="en-US" dirty="0"/>
          </a:p>
        </p:txBody>
      </p:sp>
    </p:spTree>
    <p:extLst>
      <p:ext uri="{BB962C8B-B14F-4D97-AF65-F5344CB8AC3E}">
        <p14:creationId xmlns:p14="http://schemas.microsoft.com/office/powerpoint/2010/main" val="19065439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 Problem solved automatically</a:t>
            </a:r>
          </a:p>
          <a:p>
            <a:r>
              <a:rPr lang="en-US" dirty="0"/>
              <a:t>Look at the Service Failure Rate. It has returned to 0%</a:t>
            </a:r>
          </a:p>
          <a:p>
            <a:r>
              <a:rPr lang="en-US" dirty="0"/>
              <a:t>	</a:t>
            </a:r>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66</a:t>
            </a:fld>
            <a:endParaRPr lang="en-US" dirty="0"/>
          </a:p>
        </p:txBody>
      </p:sp>
    </p:spTree>
    <p:extLst>
      <p:ext uri="{BB962C8B-B14F-4D97-AF65-F5344CB8AC3E}">
        <p14:creationId xmlns:p14="http://schemas.microsoft.com/office/powerpoint/2010/main" val="29753691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Runbook automation workflow recap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31EBC0C5-36BA-4BDD-BF54-DD0BBBF174A8}"/>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目的</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主题时间</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chemeClr val="tx1"/>
                        </a:solidFill>
                        <a:latin typeface="Bernina Sans Light" pitchFamily="50" charset="0"/>
                      </a:endParaRP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资源/链接</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屏幕视图</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35762533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Clean up</a:t>
            </a:r>
          </a:p>
        </p:txBody>
      </p:sp>
      <p:sp>
        <p:nvSpPr>
          <p:cNvPr id="4" name="Slide Number Placeholder 3"/>
          <p:cNvSpPr>
            <a:spLocks noGrp="1"/>
          </p:cNvSpPr>
          <p:nvPr>
            <p:ph type="sldNum" sz="quarter" idx="5"/>
          </p:nvPr>
        </p:nvSpPr>
        <p:spPr/>
        <p:txBody>
          <a:bodyPr/>
          <a:lstStyle/>
          <a:p>
            <a:fld id="{56E3A591-9B9D-4380-8777-0F91ABAFD89F}" type="slidenum">
              <a:rPr lang="en-US" smtClean="0"/>
              <a:t>68</a:t>
            </a:fld>
            <a:endParaRPr lang="en-US" dirty="0"/>
          </a:p>
        </p:txBody>
      </p:sp>
    </p:spTree>
    <p:extLst>
      <p:ext uri="{BB962C8B-B14F-4D97-AF65-F5344CB8AC3E}">
        <p14:creationId xmlns:p14="http://schemas.microsoft.com/office/powerpoint/2010/main" val="27064518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Clean up</a:t>
            </a:r>
          </a:p>
          <a:p>
            <a:r>
              <a:rPr lang="en-US" dirty="0"/>
              <a:t>If you want to keep the cluster running but:</a:t>
            </a:r>
          </a:p>
          <a:p>
            <a:r>
              <a:rPr lang="en-US" dirty="0"/>
              <a:t>remove Jenkins : execute the script removeJenkins.sh contained in the </a:t>
            </a:r>
            <a:r>
              <a:rPr lang="en-US" dirty="0" err="1"/>
              <a:t>utils</a:t>
            </a:r>
            <a:r>
              <a:rPr lang="en-US" dirty="0"/>
              <a:t> directory</a:t>
            </a:r>
          </a:p>
          <a:p>
            <a:r>
              <a:rPr lang="en-US" dirty="0"/>
              <a:t>remove Ansible Tower : execute the script removeTower.sh container in the </a:t>
            </a:r>
            <a:r>
              <a:rPr lang="en-US" dirty="0" err="1"/>
              <a:t>utils</a:t>
            </a:r>
            <a:r>
              <a:rPr lang="en-US" dirty="0"/>
              <a:t> directory</a:t>
            </a:r>
          </a:p>
          <a:p>
            <a:endParaRPr lang="en-US" dirty="0"/>
          </a:p>
          <a:p>
            <a:r>
              <a:rPr lang="en-US" dirty="0"/>
              <a:t>If you want to delete everything,  feel free to delete the GKE cluster via the GKE Console</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69</a:t>
            </a:fld>
            <a:endParaRPr lang="en-US" dirty="0"/>
          </a:p>
        </p:txBody>
      </p:sp>
    </p:spTree>
    <p:extLst>
      <p:ext uri="{BB962C8B-B14F-4D97-AF65-F5344CB8AC3E}">
        <p14:creationId xmlns:p14="http://schemas.microsoft.com/office/powerpoint/2010/main" val="12434068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
        <p:nvSpPr>
          <p:cNvPr id="4" name="Slide Number Placeholder 3"/>
          <p:cNvSpPr>
            <a:spLocks noGrp="1"/>
          </p:cNvSpPr>
          <p:nvPr>
            <p:ph type="sldNum" sz="quarter" idx="5"/>
          </p:nvPr>
        </p:nvSpPr>
        <p:spPr/>
        <p:txBody>
          <a:bodyPr/>
          <a:lstStyle/>
          <a:p>
            <a:fld id="{56E3A591-9B9D-4380-8777-0F91ABAFD89F}" type="slidenum">
              <a:rPr lang="en-US" smtClean="0"/>
              <a:t>70</a:t>
            </a:fld>
            <a:endParaRPr lang="en-US" dirty="0"/>
          </a:p>
        </p:txBody>
      </p:sp>
    </p:spTree>
    <p:extLst>
      <p:ext uri="{BB962C8B-B14F-4D97-AF65-F5344CB8AC3E}">
        <p14:creationId xmlns:p14="http://schemas.microsoft.com/office/powerpoint/2010/main" val="3665275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Jenkins</a:t>
            </a:r>
          </a:p>
          <a:p>
            <a:r>
              <a:rPr lang="en-US" dirty="0"/>
              <a:t>The Worlds most advanced BASH terminal</a:t>
            </a:r>
          </a:p>
          <a:p>
            <a:r>
              <a:rPr lang="en-US" dirty="0"/>
              <a:t>In most cases it’s fine to deploy to K8s via simple </a:t>
            </a:r>
            <a:r>
              <a:rPr lang="en-US" dirty="0" err="1"/>
              <a:t>kubectl</a:t>
            </a:r>
            <a:r>
              <a:rPr lang="en-US" dirty="0"/>
              <a:t> commands in k8s</a:t>
            </a:r>
          </a:p>
          <a:p>
            <a:pPr lvl="1"/>
            <a:r>
              <a:rPr lang="en-US" dirty="0"/>
              <a:t>Most of deployments probably done this way</a:t>
            </a:r>
          </a:p>
          <a:p>
            <a:pPr lvl="1"/>
            <a:r>
              <a:rPr lang="en-US" dirty="0"/>
              <a:t>Spoiler Alert: We’re going to be doing this today</a:t>
            </a:r>
          </a:p>
          <a:p>
            <a:r>
              <a:rPr lang="en-US" dirty="0"/>
              <a:t>No true “easy” way to determine a failure or if app is up and running</a:t>
            </a:r>
          </a:p>
          <a:p>
            <a:pPr marL="457200" lvl="1" indent="0">
              <a:buNone/>
            </a:pPr>
            <a:r>
              <a:rPr lang="en-US" sz="1600" dirty="0">
                <a:latin typeface="Consolas" panose="020B0609020204030204" pitchFamily="49" charset="0"/>
              </a:rPr>
              <a:t>$</a:t>
            </a:r>
            <a:r>
              <a:rPr lang="en-US" sz="1600" dirty="0" err="1">
                <a:latin typeface="Consolas" panose="020B0609020204030204" pitchFamily="49" charset="0"/>
              </a:rPr>
              <a:t>kubectl</a:t>
            </a:r>
            <a:r>
              <a:rPr lang="en-US" sz="1600" dirty="0">
                <a:latin typeface="Consolas" panose="020B0609020204030204" pitchFamily="49" charset="0"/>
              </a:rPr>
              <a:t> wait –n dev deploy/</a:t>
            </a:r>
            <a:r>
              <a:rPr lang="en-US" sz="1600" dirty="0" err="1">
                <a:latin typeface="Consolas" panose="020B0609020204030204" pitchFamily="49" charset="0"/>
              </a:rPr>
              <a:t>myapp</a:t>
            </a:r>
            <a:r>
              <a:rPr lang="en-US" sz="1600" dirty="0">
                <a:latin typeface="Consolas" panose="020B0609020204030204" pitchFamily="49" charset="0"/>
              </a:rPr>
              <a:t> –-for condition=available</a:t>
            </a:r>
          </a:p>
          <a:p>
            <a:pPr marL="457200" lvl="1" indent="0">
              <a:buNone/>
            </a:pPr>
            <a:r>
              <a:rPr lang="en-US" sz="2000" dirty="0"/>
              <a:t>This won’t catch pods that didn’t actually come online</a:t>
            </a:r>
          </a:p>
        </p:txBody>
      </p:sp>
      <p:sp>
        <p:nvSpPr>
          <p:cNvPr id="4" name="Slide Number Placeholder 3"/>
          <p:cNvSpPr>
            <a:spLocks noGrp="1"/>
          </p:cNvSpPr>
          <p:nvPr>
            <p:ph type="sldNum" sz="quarter" idx="5"/>
          </p:nvPr>
        </p:nvSpPr>
        <p:spPr/>
        <p:txBody>
          <a:bodyPr/>
          <a:lstStyle/>
          <a:p>
            <a:fld id="{56E3A591-9B9D-4380-8777-0F91ABAFD89F}" type="slidenum">
              <a:rPr lang="en-US" smtClean="0"/>
              <a:t>7</a:t>
            </a:fld>
            <a:endParaRPr lang="en-US" dirty="0"/>
          </a:p>
        </p:txBody>
      </p:sp>
    </p:spTree>
    <p:extLst>
      <p:ext uri="{BB962C8B-B14F-4D97-AF65-F5344CB8AC3E}">
        <p14:creationId xmlns:p14="http://schemas.microsoft.com/office/powerpoint/2010/main" val="2813776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our Pipeline will look like (hopefully)</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8</a:t>
            </a:fld>
            <a:endParaRPr lang="en-US" dirty="0"/>
          </a:p>
        </p:txBody>
      </p:sp>
    </p:spTree>
    <p:extLst>
      <p:ext uri="{BB962C8B-B14F-4D97-AF65-F5344CB8AC3E}">
        <p14:creationId xmlns:p14="http://schemas.microsoft.com/office/powerpoint/2010/main" val="1360066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Let’s Start the fun</a:t>
            </a:r>
          </a:p>
        </p:txBody>
      </p:sp>
      <p:sp>
        <p:nvSpPr>
          <p:cNvPr id="4" name="Slide Number Placeholder 3"/>
          <p:cNvSpPr>
            <a:spLocks noGrp="1"/>
          </p:cNvSpPr>
          <p:nvPr>
            <p:ph type="sldNum" sz="quarter" idx="5"/>
          </p:nvPr>
        </p:nvSpPr>
        <p:spPr/>
        <p:txBody>
          <a:bodyPr/>
          <a:lstStyle/>
          <a:p>
            <a:fld id="{56E3A591-9B9D-4380-8777-0F91ABAFD89F}" type="slidenum">
              <a:rPr lang="en-US" smtClean="0"/>
              <a:t>9</a:t>
            </a:fld>
            <a:endParaRPr lang="en-US" dirty="0"/>
          </a:p>
        </p:txBody>
      </p:sp>
    </p:spTree>
    <p:extLst>
      <p:ext uri="{BB962C8B-B14F-4D97-AF65-F5344CB8AC3E}">
        <p14:creationId xmlns:p14="http://schemas.microsoft.com/office/powerpoint/2010/main" val="3842793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www.dynatrace.com/" TargetMode="External"/><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no presenters) [Oct1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17E17-C290-2E44-B812-7DC6ECAE4F22}"/>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t="-10895"/>
          <a:stretch/>
        </p:blipFill>
        <p:spPr>
          <a:xfrm rot="16200000">
            <a:off x="3396204" y="-1937795"/>
            <a:ext cx="6858001" cy="1073359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8782879"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8782879"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Microsoft YaHei UI" panose="020B0503020204020204" pitchFamily="34" charset="-122"/>
                <a:ea typeface="Microsoft YaHei UI" panose="020B0503020204020204" pitchFamily="34" charset="-122"/>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4450" y="3397293"/>
            <a:ext cx="7753316"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184A7AC-7381-9E4F-A084-AB75B881D04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161742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glow) [Oct18]">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276" b="-9882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5579"/>
          <a:stretch/>
        </p:blipFill>
        <p:spPr>
          <a:xfrm rot="10800000">
            <a:off x="5960961" y="-2"/>
            <a:ext cx="6231037" cy="6858002"/>
          </a:xfrm>
          <a:prstGeom prst="rect">
            <a:avLst/>
          </a:prstGeom>
        </p:spPr>
      </p:pic>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4" cstate="screen">
            <a:alphaModFix amt="74000"/>
            <a:extLst>
              <a:ext uri="{28A0092B-C50C-407E-A947-70E740481C1C}">
                <a14:useLocalDpi xmlns:a14="http://schemas.microsoft.com/office/drawing/2010/main"/>
              </a:ext>
            </a:extLst>
          </a:blip>
          <a:srcRect t="-43013"/>
          <a:stretch/>
        </p:blipFill>
        <p:spPr>
          <a:xfrm>
            <a:off x="43070" y="-2"/>
            <a:ext cx="11829327" cy="68580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099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glow)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1143000"/>
            <a:ext cx="1258957" cy="248478"/>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276" b="-98826"/>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5579"/>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4" cstate="screen">
            <a:alphaModFix amt="74000"/>
            <a:extLst>
              <a:ext uri="{28A0092B-C50C-407E-A947-70E740481C1C}">
                <a14:useLocalDpi xmlns:a14="http://schemas.microsoft.com/office/drawing/2010/main"/>
              </a:ext>
            </a:extLst>
          </a:blip>
          <a:srcRect t="-43013"/>
          <a:stretch/>
        </p:blipFill>
        <p:spPr>
          <a:xfrm>
            <a:off x="0" y="1"/>
            <a:ext cx="11829327" cy="6858000"/>
          </a:xfrm>
          <a:prstGeom prst="rect">
            <a:avLst/>
          </a:prstGeom>
        </p:spPr>
      </p:pic>
    </p:spTree>
    <p:extLst>
      <p:ext uri="{BB962C8B-B14F-4D97-AF65-F5344CB8AC3E}">
        <p14:creationId xmlns:p14="http://schemas.microsoft.com/office/powerpoint/2010/main" val="242210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userDrawn="1"/>
        </p:nvPicPr>
        <p:blipFill rotWithShape="1">
          <a:blip r:embed="rId2" cstate="screen">
            <a:alphaModFix amt="74000"/>
            <a:extLst>
              <a:ext uri="{28A0092B-C50C-407E-A947-70E740481C1C}">
                <a14:useLocalDpi xmlns:a14="http://schemas.microsoft.com/office/drawing/2010/main"/>
              </a:ext>
            </a:extLst>
          </a:blip>
          <a:srcRect r="-47542" b="-39796"/>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userDrawn="1"/>
        </p:nvPicPr>
        <p:blipFill rotWithShape="1">
          <a:blip r:embed="rId3" cstate="screen">
            <a:alphaModFix amt="74000"/>
            <a:extLst>
              <a:ext uri="{28A0092B-C50C-407E-A947-70E740481C1C}">
                <a14:useLocalDpi xmlns:a14="http://schemas.microsoft.com/office/drawing/2010/main"/>
              </a:ext>
            </a:extLst>
          </a:blip>
          <a:srcRect r="-45116"/>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43750"/>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userDrawn="1"/>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err="1">
                <a:solidFill>
                  <a:schemeClr val="bg1"/>
                </a:solidFill>
                <a:latin typeface="Bernina Sans Light" pitchFamily="2" charset="77"/>
                <a:ea typeface="Calibri Light" charset="0"/>
                <a:cs typeface="Calibri Light" charset="0"/>
              </a:rPr>
              <a:t>dynatrace.com</a:t>
            </a:r>
            <a:endParaRPr lang="en-US" sz="1600" b="0" i="0" spc="100" baseline="0" dirty="0">
              <a:solidFill>
                <a:schemeClr val="bg1"/>
              </a:solidFill>
              <a:latin typeface="Bernina Sans Light" pitchFamily="2" charset="77"/>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74434" y="2808544"/>
            <a:ext cx="3843133" cy="678953"/>
          </a:xfrm>
          <a:prstGeom prst="rect">
            <a:avLst/>
          </a:prstGeom>
        </p:spPr>
      </p:pic>
      <p:sp>
        <p:nvSpPr>
          <p:cNvPr id="11" name="Rectangle 10">
            <a:hlinkClick r:id="rId7"/>
            <a:extLst>
              <a:ext uri="{FF2B5EF4-FFF2-40B4-BE49-F238E27FC236}">
                <a16:creationId xmlns:a16="http://schemas.microsoft.com/office/drawing/2014/main" id="{C4EF0A49-03A2-2D4E-8288-05E91476AE35}"/>
              </a:ext>
            </a:extLst>
          </p:cNvPr>
          <p:cNvSpPr/>
          <p:nvPr userDrawn="1"/>
        </p:nvSpPr>
        <p:spPr>
          <a:xfrm>
            <a:off x="5002306" y="3903517"/>
            <a:ext cx="2151529" cy="344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014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 (1 presenter)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6200000">
            <a:off x="2666998" y="-2666999"/>
            <a:ext cx="6858001" cy="12192001"/>
          </a:xfrm>
          <a:prstGeom prst="rect">
            <a:avLst/>
          </a:prstGeom>
        </p:spPr>
      </p:pic>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051266" y="4850810"/>
            <a:ext cx="2590438" cy="1421437"/>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latin typeface="Microsoft YaHei UI" panose="020B0503020204020204" pitchFamily="34" charset="-122"/>
                <a:ea typeface="Microsoft YaHei UI" panose="020B0503020204020204" pitchFamily="34" charset="-122"/>
              </a:defRPr>
            </a:lvl1pPr>
            <a:lvl2pPr marL="457200" indent="0" algn="ctr">
              <a:buNone/>
              <a:defRPr/>
            </a:lvl2pPr>
          </a:lstStyle>
          <a:p>
            <a:pPr lvl="0"/>
            <a:r>
              <a:rPr lang="en-US"/>
              <a:t>Edit Master text styles</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
        <p:nvSpPr>
          <p:cNvPr id="6" name="Picture Placeholder 5">
            <a:extLst>
              <a:ext uri="{FF2B5EF4-FFF2-40B4-BE49-F238E27FC236}">
                <a16:creationId xmlns:a16="http://schemas.microsoft.com/office/drawing/2014/main" id="{CFEC7FF6-51B1-804C-838C-CB22FB337D39}"/>
              </a:ext>
            </a:extLst>
          </p:cNvPr>
          <p:cNvSpPr>
            <a:spLocks noGrp="1"/>
          </p:cNvSpPr>
          <p:nvPr>
            <p:ph type="pic" sz="quarter" idx="37"/>
          </p:nvPr>
        </p:nvSpPr>
        <p:spPr>
          <a:xfrm>
            <a:off x="8500984" y="1570414"/>
            <a:ext cx="3691003" cy="3056161"/>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a:effectLst>
            <a:outerShdw blurRad="381000" dist="38100" dir="8100000" algn="tr" rotWithShape="0">
              <a:prstClr val="black">
                <a:alpha val="20000"/>
              </a:prstClr>
            </a:outerShdw>
          </a:effectLst>
        </p:spPr>
        <p:txBody>
          <a:bodyPr anchor="ctr"/>
          <a:lstStyle>
            <a:lvl1pPr marL="0" indent="0" algn="ctr">
              <a:buNone/>
              <a:defRPr>
                <a:latin typeface="Microsoft YaHei UI" panose="020B0503020204020204" pitchFamily="34" charset="-122"/>
                <a:ea typeface="Microsoft YaHei UI" panose="020B0503020204020204" pitchFamily="34" charset="-122"/>
              </a:defRPr>
            </a:lvl1pPr>
          </a:lstStyle>
          <a:p>
            <a:r>
              <a:rPr lang="en-US" dirty="0"/>
              <a:t>Click icon to add picture</a:t>
            </a:r>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Microsoft YaHei UI" panose="020B0503020204020204" pitchFamily="34" charset="-122"/>
                <a:ea typeface="Microsoft YaHei UI" panose="020B0503020204020204" pitchFamily="34" charset="-122"/>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userDrawn="1"/>
        </p:nvCxnSpPr>
        <p:spPr>
          <a:xfrm>
            <a:off x="934450" y="3508281"/>
            <a:ext cx="619190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25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797729-DB87-9940-906F-E934CC1642E3}"/>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6200000">
            <a:off x="2666999" y="-2663338"/>
            <a:ext cx="6858001" cy="12192000"/>
          </a:xfrm>
          <a:prstGeom prst="rect">
            <a:avLst/>
          </a:prstGeom>
          <a:effectLst/>
        </p:spPr>
      </p:pic>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atin typeface="Microsoft JhengHei UI" panose="020B0604030504040204" pitchFamily="34" charset="-120"/>
                <a:ea typeface="Microsoft JhengHei UI" panose="020B0604030504040204" pitchFamily="34" charset="-120"/>
              </a:defRPr>
            </a:lvl1pPr>
            <a:lvl2pPr>
              <a:lnSpc>
                <a:spcPct val="120000"/>
              </a:lnSpc>
              <a:defRPr sz="1600">
                <a:latin typeface="Microsoft JhengHei UI" panose="020B0604030504040204" pitchFamily="34" charset="-120"/>
                <a:ea typeface="Microsoft JhengHei UI" panose="020B0604030504040204" pitchFamily="34" charset="-120"/>
              </a:defRPr>
            </a:lvl2pPr>
            <a:lvl3pPr>
              <a:lnSpc>
                <a:spcPct val="120000"/>
              </a:lnSpc>
              <a:defRPr sz="1400">
                <a:latin typeface="Microsoft JhengHei UI" panose="020B0604030504040204" pitchFamily="34" charset="-120"/>
                <a:ea typeface="Microsoft JhengHei UI" panose="020B0604030504040204" pitchFamily="34" charset="-120"/>
              </a:defRPr>
            </a:lvl3pPr>
            <a:lvl4pPr>
              <a:lnSpc>
                <a:spcPct val="120000"/>
              </a:lnSpc>
              <a:defRPr sz="1200">
                <a:latin typeface="Microsoft JhengHei UI" panose="020B0604030504040204" pitchFamily="34" charset="-120"/>
                <a:ea typeface="Microsoft JhengHei UI" panose="020B0604030504040204" pitchFamily="34" charset="-120"/>
              </a:defRPr>
            </a:lvl4pPr>
            <a:lvl5pPr>
              <a:lnSpc>
                <a:spcPct val="120000"/>
              </a:lnSpc>
              <a:defRPr sz="1200">
                <a:latin typeface="Microsoft JhengHei UI" panose="020B0604030504040204" pitchFamily="34" charset="-120"/>
                <a:ea typeface="Microsoft JhengHei UI" panose="020B0604030504040204" pitchFamily="34" charset="-120"/>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493026" cy="736844"/>
          </a:xfrm>
          <a:prstGeom prst="rect">
            <a:avLst/>
          </a:prstGeom>
        </p:spPr>
        <p:txBody>
          <a:bodyPr vert="horz" lIns="91440" tIns="45720" rIns="91440" bIns="45720" rtlCol="0" anchor="b">
            <a:noAutofit/>
          </a:bodyPr>
          <a:lstStyle>
            <a:lvl1pPr>
              <a:defRPr sz="2800">
                <a:latin typeface="Microsoft YaHei UI" panose="020B0503020204020204" pitchFamily="34" charset="-122"/>
                <a:ea typeface="Microsoft YaHei UI" panose="020B0503020204020204" pitchFamily="34" charset="-122"/>
              </a:defRPr>
            </a:lvl1p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atin typeface="Microsoft YaHei UI" panose="020B0503020204020204" pitchFamily="34" charset="-122"/>
                <a:ea typeface="Microsoft YaHei UI" panose="020B0503020204020204" pitchFamily="34" charset="-122"/>
              </a:defRPr>
            </a:lvl1pPr>
          </a:lstStyle>
          <a:p>
            <a:r>
              <a:rPr lang="en-US" dirty="0"/>
              <a:t>Click icon to add picture</a:t>
            </a:r>
          </a:p>
        </p:txBody>
      </p:sp>
    </p:spTree>
    <p:extLst>
      <p:ext uri="{BB962C8B-B14F-4D97-AF65-F5344CB8AC3E}">
        <p14:creationId xmlns:p14="http://schemas.microsoft.com/office/powerpoint/2010/main" val="2577915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800">
                <a:solidFill>
                  <a:schemeClr val="bg1"/>
                </a:solidFill>
                <a:latin typeface="Microsoft YaHei UI" panose="020B0503020204020204" pitchFamily="34" charset="-122"/>
                <a:ea typeface="Microsoft YaHei UI" panose="020B0503020204020204" pitchFamily="34" charset="-12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normAutofit/>
          </a:bodyPr>
          <a:lstStyle>
            <a:lvl1pPr>
              <a:defRPr sz="2800">
                <a:solidFill>
                  <a:schemeClr val="bg1"/>
                </a:solidFill>
                <a:latin typeface="Microsoft JhengHei UI" panose="020B0604030504040204" pitchFamily="34" charset="-120"/>
                <a:ea typeface="Microsoft JhengHei UI" panose="020B0604030504040204" pitchFamily="34" charset="-120"/>
              </a:defRPr>
            </a:lvl1pPr>
            <a:lvl2pPr>
              <a:defRPr sz="2400">
                <a:solidFill>
                  <a:schemeClr val="bg1"/>
                </a:solidFill>
                <a:latin typeface="Microsoft JhengHei UI" panose="020B0604030504040204" pitchFamily="34" charset="-120"/>
                <a:ea typeface="Microsoft JhengHei UI" panose="020B0604030504040204" pitchFamily="34" charset="-120"/>
              </a:defRPr>
            </a:lvl2pPr>
            <a:lvl3pPr>
              <a:defRPr sz="2000">
                <a:solidFill>
                  <a:schemeClr val="bg1"/>
                </a:solidFill>
                <a:latin typeface="Microsoft JhengHei UI" panose="020B0604030504040204" pitchFamily="34" charset="-120"/>
                <a:ea typeface="Microsoft JhengHei UI" panose="020B0604030504040204" pitchFamily="34" charset="-120"/>
              </a:defRPr>
            </a:lvl3pPr>
            <a:lvl4pPr>
              <a:defRPr sz="1800">
                <a:solidFill>
                  <a:schemeClr val="bg1"/>
                </a:solidFill>
                <a:latin typeface="Microsoft JhengHei UI" panose="020B0604030504040204" pitchFamily="34" charset="-120"/>
                <a:ea typeface="Microsoft JhengHei UI" panose="020B0604030504040204" pitchFamily="34" charset="-120"/>
              </a:defRPr>
            </a:lvl4pPr>
            <a:lvl5pPr>
              <a:defRPr sz="1800">
                <a:solidFill>
                  <a:schemeClr val="bg1"/>
                </a:solidFill>
                <a:latin typeface="Microsoft JhengHei UI" panose="020B0604030504040204" pitchFamily="34" charset="-120"/>
                <a:ea typeface="Microsoft JhengHei UI" panose="020B0604030504040204" pitchFamily="34" charset="-12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Microsoft YaHei UI" panose="020B0503020204020204" pitchFamily="34" charset="-122"/>
              <a:ea typeface="Microsoft YaHei UI" panose="020B0503020204020204" pitchFamily="34" charset="-122"/>
            </a:endParaRP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600" b="1" i="0">
                <a:solidFill>
                  <a:schemeClr val="bg1">
                    <a:lumMod val="85000"/>
                  </a:schemeClr>
                </a:solidFill>
                <a:latin typeface="Microsoft JhengHei UI" panose="020B0604030504040204" pitchFamily="34" charset="-120"/>
                <a:ea typeface="Microsoft JhengHei UI" panose="020B0604030504040204" pitchFamily="34" charset="-120"/>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800" b="1" i="0" kern="1200" dirty="0">
                <a:solidFill>
                  <a:schemeClr val="tx1"/>
                </a:solidFill>
                <a:latin typeface="Microsoft YaHei UI" panose="020B0503020204020204" pitchFamily="34" charset="-122"/>
                <a:ea typeface="Microsoft YaHei UI" panose="020B0503020204020204" pitchFamily="34" charset="-122"/>
                <a:cs typeface="Calibri" panose="020F0502020204030204" pitchFamily="34" charset="0"/>
              </a:defRPr>
            </a:lvl1pPr>
          </a:lstStyle>
          <a:p>
            <a:pPr lvl="0"/>
            <a:r>
              <a:rPr lang="en-US" dirty="0"/>
              <a:t>Edit Master text styles</a:t>
            </a:r>
          </a:p>
        </p:txBody>
      </p:sp>
    </p:spTree>
    <p:extLst>
      <p:ext uri="{BB962C8B-B14F-4D97-AF65-F5344CB8AC3E}">
        <p14:creationId xmlns:p14="http://schemas.microsoft.com/office/powerpoint/2010/main" val="2644752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userDrawn="1"/>
        </p:nvSpPr>
        <p:spPr>
          <a:xfrm>
            <a:off x="838200" y="1103243"/>
            <a:ext cx="1209261" cy="218661"/>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pic>
        <p:nvPicPr>
          <p:cNvPr id="10" name="Picture 9">
            <a:extLst>
              <a:ext uri="{FF2B5EF4-FFF2-40B4-BE49-F238E27FC236}">
                <a16:creationId xmlns:a16="http://schemas.microsoft.com/office/drawing/2014/main" id="{90F2EF55-64C6-BF48-A2CA-128B92E929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86644"/>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userDrawn="1"/>
        </p:nvPicPr>
        <p:blipFill rotWithShape="1">
          <a:blip r:embed="rId3" cstate="screen">
            <a:alphaModFix amt="74000"/>
            <a:extLst>
              <a:ext uri="{28A0092B-C50C-407E-A947-70E740481C1C}">
                <a14:useLocalDpi xmlns:a14="http://schemas.microsoft.com/office/drawing/2010/main"/>
              </a:ext>
            </a:extLst>
          </a:blip>
          <a:srcRect t="-76690"/>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userDrawn="1"/>
        </p:nvPicPr>
        <p:blipFill rotWithShape="1">
          <a:blip r:embed="rId4" cstate="screen">
            <a:alphaModFix/>
            <a:extLst>
              <a:ext uri="{28A0092B-C50C-407E-A947-70E740481C1C}">
                <a14:useLocalDpi xmlns:a14="http://schemas.microsoft.com/office/drawing/2010/main"/>
              </a:ext>
            </a:extLst>
          </a:blip>
          <a:srcRect b="-29874"/>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latin typeface="Microsoft YaHei UI" panose="020B0503020204020204" pitchFamily="34" charset="-122"/>
                <a:ea typeface="Microsoft YaHei UI" panose="020B0503020204020204" pitchFamily="34" charset="-122"/>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60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userDrawn="1"/>
        </p:nvSpPr>
        <p:spPr>
          <a:xfrm>
            <a:off x="838200" y="1093305"/>
            <a:ext cx="1070113" cy="2286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pic>
        <p:nvPicPr>
          <p:cNvPr id="10" name="Picture 9">
            <a:extLst>
              <a:ext uri="{FF2B5EF4-FFF2-40B4-BE49-F238E27FC236}">
                <a16:creationId xmlns:a16="http://schemas.microsoft.com/office/drawing/2014/main" id="{90F2EF55-64C6-BF48-A2CA-128B92E929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86644"/>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userDrawn="1"/>
        </p:nvPicPr>
        <p:blipFill rotWithShape="1">
          <a:blip r:embed="rId3" cstate="screen">
            <a:alphaModFix amt="74000"/>
            <a:extLst>
              <a:ext uri="{28A0092B-C50C-407E-A947-70E740481C1C}">
                <a14:useLocalDpi xmlns:a14="http://schemas.microsoft.com/office/drawing/2010/main"/>
              </a:ext>
            </a:extLst>
          </a:blip>
          <a:srcRect t="-76690"/>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userDrawn="1"/>
        </p:nvPicPr>
        <p:blipFill rotWithShape="1">
          <a:blip r:embed="rId4" cstate="screen">
            <a:alphaModFix/>
            <a:extLst>
              <a:ext uri="{28A0092B-C50C-407E-A947-70E740481C1C}">
                <a14:useLocalDpi xmlns:a14="http://schemas.microsoft.com/office/drawing/2010/main"/>
              </a:ext>
            </a:extLst>
          </a:blip>
          <a:srcRect b="-29874"/>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atin typeface="Microsoft YaHei UI" panose="020B0503020204020204" pitchFamily="34" charset="-122"/>
                <a:ea typeface="Microsoft YaHei UI" panose="020B0503020204020204" pitchFamily="34" charset="-122"/>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5135880" y="4069425"/>
            <a:ext cx="192024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18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3 [Oct1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276" b="-98826"/>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5579"/>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4" cstate="screen">
            <a:alphaModFix amt="74000"/>
            <a:extLst>
              <a:ext uri="{28A0092B-C50C-407E-A947-70E740481C1C}">
                <a14:useLocalDpi xmlns:a14="http://schemas.microsoft.com/office/drawing/2010/main"/>
              </a:ext>
            </a:extLst>
          </a:blip>
          <a:srcRect t="-43013"/>
          <a:stretch/>
        </p:blipFill>
        <p:spPr>
          <a:xfrm>
            <a:off x="0" y="1"/>
            <a:ext cx="11829327" cy="6858000"/>
          </a:xfrm>
          <a:prstGeom prst="rect">
            <a:avLst/>
          </a:prstGeom>
        </p:spPr>
      </p:pic>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atin typeface="Microsoft YaHei UI" panose="020B0503020204020204" pitchFamily="34" charset="-122"/>
                <a:ea typeface="Microsoft YaHei UI" panose="020B0503020204020204" pitchFamily="34" charset="-122"/>
              </a:defRPr>
            </a:lvl1pPr>
          </a:lstStyle>
          <a:p>
            <a:pPr lvl="0"/>
            <a:r>
              <a:rPr lang="en-US" dirty="0"/>
              <a:t>Edit Master text styles </a:t>
            </a:r>
          </a:p>
        </p:txBody>
      </p:sp>
      <p:sp>
        <p:nvSpPr>
          <p:cNvPr id="10" name="Rectangle 9">
            <a:extLst>
              <a:ext uri="{FF2B5EF4-FFF2-40B4-BE49-F238E27FC236}">
                <a16:creationId xmlns:a16="http://schemas.microsoft.com/office/drawing/2014/main" id="{C55AD5A4-EB83-424A-A900-1524DC802295}"/>
              </a:ext>
            </a:extLst>
          </p:cNvPr>
          <p:cNvSpPr/>
          <p:nvPr userDrawn="1"/>
        </p:nvSpPr>
        <p:spPr>
          <a:xfrm>
            <a:off x="838200" y="1103243"/>
            <a:ext cx="1209261" cy="218661"/>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atin typeface="Microsoft YaHei UI" panose="020B0503020204020204" pitchFamily="34" charset="-122"/>
                <a:ea typeface="Microsoft YaHei UI" panose="020B0503020204020204" pitchFamily="34" charset="-122"/>
              </a:defRPr>
            </a:lvl1pPr>
          </a:lstStyle>
          <a:p>
            <a:r>
              <a:rPr lang="en-US"/>
              <a:t>Click to edit Master title style</a:t>
            </a:r>
            <a:endParaRPr lang="en-US" dirty="0"/>
          </a:p>
        </p:txBody>
      </p:sp>
    </p:spTree>
    <p:extLst>
      <p:ext uri="{BB962C8B-B14F-4D97-AF65-F5344CB8AC3E}">
        <p14:creationId xmlns:p14="http://schemas.microsoft.com/office/powerpoint/2010/main" val="2227195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FE7B39-087A-B846-9646-B740D894A63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30664"/>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lvl1pPr>
              <a:defRPr>
                <a:latin typeface="Microsoft YaHei UI" panose="020B0503020204020204" pitchFamily="34" charset="-122"/>
                <a:ea typeface="Microsoft YaHei UI" panose="020B0503020204020204" pitchFamily="34" charset="-122"/>
              </a:defRPr>
            </a:lvl1p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atin typeface="Microsoft YaHei UI" panose="020B0503020204020204" pitchFamily="34" charset="-122"/>
                <a:ea typeface="Microsoft YaHei UI" panose="020B0503020204020204" pitchFamily="34" charset="-122"/>
              </a:defRPr>
            </a:lvl1pPr>
          </a:lstStyle>
          <a:p>
            <a:r>
              <a:rPr lang="en-US" dirty="0"/>
              <a:t>Click icon to add picture</a:t>
            </a:r>
          </a:p>
        </p:txBody>
      </p:sp>
    </p:spTree>
    <p:extLst>
      <p:ext uri="{BB962C8B-B14F-4D97-AF65-F5344CB8AC3E}">
        <p14:creationId xmlns:p14="http://schemas.microsoft.com/office/powerpoint/2010/main" val="2895463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glow) [Oct18]">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276" b="-9882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5579"/>
          <a:stretch/>
        </p:blipFill>
        <p:spPr>
          <a:xfrm rot="10800000">
            <a:off x="5960961" y="-2"/>
            <a:ext cx="6231037" cy="6858002"/>
          </a:xfrm>
          <a:prstGeom prst="rect">
            <a:avLst/>
          </a:prstGeom>
        </p:spPr>
      </p:pic>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4" cstate="screen">
            <a:alphaModFix amt="74000"/>
            <a:extLst>
              <a:ext uri="{28A0092B-C50C-407E-A947-70E740481C1C}">
                <a14:useLocalDpi xmlns:a14="http://schemas.microsoft.com/office/drawing/2010/main"/>
              </a:ext>
            </a:extLst>
          </a:blip>
          <a:srcRect t="-43013"/>
          <a:stretch/>
        </p:blipFill>
        <p:spPr>
          <a:xfrm>
            <a:off x="0" y="1"/>
            <a:ext cx="11829327" cy="68580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620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F87FF5-9D4A-4398-AB00-895ABFD5B95B}"/>
              </a:ext>
            </a:extLst>
          </p:cNvPr>
          <p:cNvPicPr>
            <a:picLocks noChangeAspect="1"/>
          </p:cNvPicPr>
          <p:nvPr userDrawn="1"/>
        </p:nvPicPr>
        <p:blipFill>
          <a:blip r:embed="rId14">
            <a:clrChange>
              <a:clrFrom>
                <a:srgbClr val="008CDB"/>
              </a:clrFrom>
              <a:clrTo>
                <a:srgbClr val="008CDB">
                  <a:alpha val="0"/>
                </a:srgbClr>
              </a:clrTo>
            </a:clrChange>
            <a:duotone>
              <a:prstClr val="black"/>
              <a:schemeClr val="accent3">
                <a:tint val="45000"/>
                <a:satMod val="400000"/>
              </a:schemeClr>
            </a:duotone>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0" y="5321300"/>
            <a:ext cx="12192000" cy="1536700"/>
          </a:xfrm>
          <a:prstGeom prst="rect">
            <a:avLst/>
          </a:prstGeom>
        </p:spPr>
      </p:pic>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userDrawn="1"/>
        </p:nvSpPr>
        <p:spPr>
          <a:xfrm>
            <a:off x="11702255" y="6584128"/>
            <a:ext cx="363536" cy="481735"/>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Microsoft JhengHei UI" panose="020B0604030504040204" pitchFamily="34" charset="-120"/>
                <a:ea typeface="Microsoft JhengHei UI" panose="020B0604030504040204" pitchFamily="34" charset="-120"/>
                <a:cs typeface="Calibri Light" panose="020F0302020204030204" pitchFamily="34" charset="0"/>
              </a:rPr>
              <a:t>‹#›</a:t>
            </a:fld>
            <a:endParaRPr lang="en-US" sz="1100" dirty="0">
              <a:solidFill>
                <a:schemeClr val="bg1">
                  <a:lumMod val="75000"/>
                </a:schemeClr>
              </a:solidFill>
              <a:latin typeface="Microsoft JhengHei UI" panose="020B0604030504040204" pitchFamily="34" charset="-120"/>
              <a:ea typeface="Microsoft JhengHei UI" panose="020B0604030504040204" pitchFamily="34" charset="-12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10405566" y="6642003"/>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Microsoft JhengHei UI" panose="020B0604030504040204" pitchFamily="34" charset="-120"/>
                <a:ea typeface="Microsoft JhengHei UI" panose="020B0604030504040204" pitchFamily="34" charset="-120"/>
                <a:cs typeface="Calibri Light" panose="020F0302020204030204" pitchFamily="34" charset="0"/>
              </a:rPr>
              <a:t>Confidential</a:t>
            </a:r>
            <a:endParaRPr lang="en-US" sz="1100" dirty="0">
              <a:solidFill>
                <a:schemeClr val="bg1">
                  <a:lumMod val="75000"/>
                </a:schemeClr>
              </a:solidFill>
              <a:latin typeface="Microsoft JhengHei UI" panose="020B0604030504040204" pitchFamily="34" charset="-120"/>
              <a:ea typeface="Microsoft JhengHei UI" panose="020B0604030504040204" pitchFamily="34" charset="-120"/>
              <a:cs typeface="Calibri Light" panose="020F0302020204030204" pitchFamily="34" charset="0"/>
            </a:endParaRPr>
          </a:p>
        </p:txBody>
      </p:sp>
      <p:sp>
        <p:nvSpPr>
          <p:cNvPr id="11" name="TextBox 10">
            <a:extLst>
              <a:ext uri="{FF2B5EF4-FFF2-40B4-BE49-F238E27FC236}">
                <a16:creationId xmlns:a16="http://schemas.microsoft.com/office/drawing/2014/main" id="{18195041-3957-4594-BB50-A04F670C32DF}"/>
              </a:ext>
            </a:extLst>
          </p:cNvPr>
          <p:cNvSpPr txBox="1"/>
          <p:nvPr userDrawn="1"/>
        </p:nvSpPr>
        <p:spPr>
          <a:xfrm>
            <a:off x="6643116" y="6644829"/>
            <a:ext cx="1435608" cy="213171"/>
          </a:xfrm>
          <a:prstGeom prst="rect">
            <a:avLst/>
          </a:prstGeom>
          <a:noFill/>
        </p:spPr>
        <p:txBody>
          <a:bodyPr wrap="none" lIns="0" tIns="0" rIns="0" bIns="0" rtlCol="0">
            <a:normAutofit/>
          </a:bodyPr>
          <a:lstStyle/>
          <a:p>
            <a:pPr algn="ctr">
              <a:lnSpc>
                <a:spcPct val="120000"/>
              </a:lnSpc>
            </a:pPr>
            <a:r>
              <a:rPr lang="zh-TW" altLang="en-US" sz="1000" dirty="0">
                <a:solidFill>
                  <a:schemeClr val="bg1"/>
                </a:solidFill>
                <a:latin typeface="Microsoft JhengHei UI" panose="020B0604030504040204" pitchFamily="34" charset="-120"/>
                <a:ea typeface="Microsoft JhengHei UI" panose="020B0604030504040204" pitchFamily="34" charset="-120"/>
                <a:cs typeface="Calibri Light" charset="0"/>
              </a:rPr>
              <a:t>大中华区伙伴培训</a:t>
            </a:r>
            <a:endParaRPr lang="en-US" sz="1000" dirty="0">
              <a:solidFill>
                <a:schemeClr val="bg1"/>
              </a:solidFill>
              <a:latin typeface="Microsoft JhengHei UI" panose="020B0604030504040204" pitchFamily="34" charset="-120"/>
              <a:ea typeface="Microsoft JhengHei UI" panose="020B0604030504040204" pitchFamily="34" charset="-120"/>
              <a:cs typeface="Calibri Light" charset="0"/>
            </a:endParaRPr>
          </a:p>
        </p:txBody>
      </p:sp>
    </p:spTree>
    <p:extLst>
      <p:ext uri="{BB962C8B-B14F-4D97-AF65-F5344CB8AC3E}">
        <p14:creationId xmlns:p14="http://schemas.microsoft.com/office/powerpoint/2010/main" val="209983727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83" r:id="rId3"/>
    <p:sldLayoutId id="2147483785" r:id="rId4"/>
    <p:sldLayoutId id="2147483786" r:id="rId5"/>
    <p:sldLayoutId id="2147483812" r:id="rId6"/>
    <p:sldLayoutId id="2147483787" r:id="rId7"/>
    <p:sldLayoutId id="2147483807" r:id="rId8"/>
    <p:sldLayoutId id="2147483814" r:id="rId9"/>
    <p:sldLayoutId id="2147483815" r:id="rId10"/>
    <p:sldLayoutId id="2147483813" r:id="rId11"/>
    <p:sldLayoutId id="214748374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800" b="1" i="0" kern="1200">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400" b="0" i="0" kern="1200">
          <a:solidFill>
            <a:schemeClr val="bg1"/>
          </a:solidFill>
          <a:latin typeface="Microsoft JhengHei UI" panose="020B0604030504040204" pitchFamily="34" charset="-120"/>
          <a:ea typeface="Microsoft JhengHei UI" panose="020B0604030504040204" pitchFamily="34" charset="-120"/>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2000" b="0" i="0" kern="1200">
          <a:solidFill>
            <a:schemeClr val="bg1"/>
          </a:solidFill>
          <a:latin typeface="Microsoft JhengHei UI" panose="020B0604030504040204" pitchFamily="34" charset="-120"/>
          <a:ea typeface="Microsoft JhengHei UI" panose="020B0604030504040204" pitchFamily="34" charset="-120"/>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Microsoft JhengHei UI" panose="020B0604030504040204" pitchFamily="34" charset="-120"/>
          <a:ea typeface="Microsoft JhengHei UI" panose="020B0604030504040204" pitchFamily="34" charset="-120"/>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Microsoft JhengHei UI" panose="020B0604030504040204" pitchFamily="34" charset="-120"/>
          <a:ea typeface="Microsoft JhengHei UI" panose="020B0604030504040204" pitchFamily="34" charset="-120"/>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Microsoft JhengHei UI" panose="020B0604030504040204" pitchFamily="34" charset="-120"/>
          <a:ea typeface="Microsoft JhengHei UI" panose="020B0604030504040204" pitchFamily="34" charset="-120"/>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ynatrace-acm/dtacmworkshop"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hyperlink" Target="NUL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jenkinsci/performance-signature-dynatrace-plugin/blob/master/README.md"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https://xxxxxxxx.live.dynatrace.com/" TargetMode="External"/><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64.png"/><Relationship Id="rId4" Type="http://schemas.openxmlformats.org/officeDocument/2006/relationships/hyperlink" Target="https://asdfa.dynatrace-managed.com/e/asdfafa"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4.xml"/><Relationship Id="rId16" Type="http://schemas.openxmlformats.org/officeDocument/2006/relationships/image" Target="../media/image30.png"/><Relationship Id="rId1" Type="http://schemas.openxmlformats.org/officeDocument/2006/relationships/slideLayout" Target="../slideLayouts/slideLayout10.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tiff"/><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hyperlink" Target="http://socks.weave.works/"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34.69.184.20/#/templates/job_template/35"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82.png"/><Relationship Id="rId4" Type="http://schemas.openxmlformats.org/officeDocument/2006/relationships/hyperlink" Target="https://34.69.184.20/"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9.xml"/><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94.png"/></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10.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187-4270-4701-AC9C-38E86F9DEB67}"/>
              </a:ext>
            </a:extLst>
          </p:cNvPr>
          <p:cNvSpPr>
            <a:spLocks noGrp="1"/>
          </p:cNvSpPr>
          <p:nvPr>
            <p:ph type="ctrTitle"/>
          </p:nvPr>
        </p:nvSpPr>
        <p:spPr/>
        <p:txBody>
          <a:bodyPr/>
          <a:lstStyle/>
          <a:p>
            <a:r>
              <a:rPr lang="en-US" dirty="0"/>
              <a:t>Dynatrace 自</a:t>
            </a:r>
            <a:r>
              <a:rPr lang="zh-TW" altLang="en-US" dirty="0"/>
              <a:t>主</a:t>
            </a:r>
            <a:r>
              <a:rPr lang="en-US" dirty="0" err="1"/>
              <a:t>云管理</a:t>
            </a:r>
            <a:r>
              <a:rPr lang="zh-TW" altLang="en-US" dirty="0"/>
              <a:t>工作坊</a:t>
            </a:r>
            <a:endParaRPr lang="en-US" dirty="0"/>
          </a:p>
        </p:txBody>
      </p:sp>
      <p:sp>
        <p:nvSpPr>
          <p:cNvPr id="5" name="Subtitle 4">
            <a:extLst>
              <a:ext uri="{FF2B5EF4-FFF2-40B4-BE49-F238E27FC236}">
                <a16:creationId xmlns:a16="http://schemas.microsoft.com/office/drawing/2014/main" id="{106EE7C7-2F47-42DE-AF50-AF1C1A687009}"/>
              </a:ext>
            </a:extLst>
          </p:cNvPr>
          <p:cNvSpPr>
            <a:spLocks noGrp="1"/>
          </p:cNvSpPr>
          <p:nvPr>
            <p:ph type="subTitle" idx="1"/>
          </p:nvPr>
        </p:nvSpPr>
        <p:spPr/>
        <p:txBody>
          <a:bodyPr/>
          <a:lstStyle/>
          <a:p>
            <a:r>
              <a:rPr lang="en-US" altLang="zh-CN" dirty="0" err="1"/>
              <a:t>Aliyun</a:t>
            </a:r>
            <a:r>
              <a:rPr lang="en-US" dirty="0" err="1"/>
              <a:t>、Jenkins、Ansible</a:t>
            </a:r>
            <a:r>
              <a:rPr lang="en-US" dirty="0"/>
              <a:t> Tower</a:t>
            </a:r>
          </a:p>
        </p:txBody>
      </p:sp>
    </p:spTree>
    <p:extLst>
      <p:ext uri="{BB962C8B-B14F-4D97-AF65-F5344CB8AC3E}">
        <p14:creationId xmlns:p14="http://schemas.microsoft.com/office/powerpoint/2010/main" val="3569522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normAutofit/>
          </a:bodyPr>
          <a:lstStyle/>
          <a:p>
            <a:r>
              <a:rPr lang="en-US" dirty="0" err="1"/>
              <a:t>设置我们的</a:t>
            </a:r>
            <a:r>
              <a:rPr lang="en-US" dirty="0"/>
              <a:t> </a:t>
            </a:r>
            <a:r>
              <a:rPr lang="en-US" dirty="0" err="1"/>
              <a:t>Ali</a:t>
            </a:r>
            <a:r>
              <a:rPr lang="en-US" altLang="zh-CN" dirty="0" err="1"/>
              <a:t>yun</a:t>
            </a:r>
            <a:r>
              <a:rPr lang="en-US" altLang="zh-CN" dirty="0"/>
              <a:t> k8s</a:t>
            </a:r>
            <a:r>
              <a:rPr lang="en-US" dirty="0"/>
              <a:t>群集</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idx="1"/>
          </p:nvPr>
        </p:nvSpPr>
        <p:spPr/>
        <p:txBody>
          <a:bodyPr/>
          <a:lstStyle/>
          <a:p>
            <a:r>
              <a:rPr lang="en-US" dirty="0" err="1"/>
              <a:t>登录到您的</a:t>
            </a:r>
            <a:r>
              <a:rPr lang="en-US" altLang="zh-CN" dirty="0" err="1"/>
              <a:t>Aliyun</a:t>
            </a:r>
            <a:r>
              <a:rPr lang="en-US" dirty="0" err="1"/>
              <a:t>账户</a:t>
            </a:r>
            <a:endParaRPr lang="en-US" dirty="0"/>
          </a:p>
          <a:p>
            <a:endParaRPr lang="en-US" dirty="0"/>
          </a:p>
        </p:txBody>
      </p:sp>
      <p:pic>
        <p:nvPicPr>
          <p:cNvPr id="5" name="图片 4">
            <a:extLst>
              <a:ext uri="{FF2B5EF4-FFF2-40B4-BE49-F238E27FC236}">
                <a16:creationId xmlns:a16="http://schemas.microsoft.com/office/drawing/2014/main" id="{A350B6D9-DFBB-408C-8813-55A282DB57E7}"/>
              </a:ext>
            </a:extLst>
          </p:cNvPr>
          <p:cNvPicPr>
            <a:picLocks noChangeAspect="1"/>
          </p:cNvPicPr>
          <p:nvPr/>
        </p:nvPicPr>
        <p:blipFill>
          <a:blip r:embed="rId3"/>
          <a:stretch>
            <a:fillRect/>
          </a:stretch>
        </p:blipFill>
        <p:spPr>
          <a:xfrm>
            <a:off x="2142565" y="2138072"/>
            <a:ext cx="8104094" cy="4460921"/>
          </a:xfrm>
          <a:prstGeom prst="rect">
            <a:avLst/>
          </a:prstGeom>
        </p:spPr>
      </p:pic>
    </p:spTree>
    <p:extLst>
      <p:ext uri="{BB962C8B-B14F-4D97-AF65-F5344CB8AC3E}">
        <p14:creationId xmlns:p14="http://schemas.microsoft.com/office/powerpoint/2010/main" val="158016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C4A45-476E-431F-A926-DF7E0A958FF1}"/>
              </a:ext>
            </a:extLst>
          </p:cNvPr>
          <p:cNvSpPr>
            <a:spLocks noGrp="1"/>
          </p:cNvSpPr>
          <p:nvPr>
            <p:ph type="title"/>
          </p:nvPr>
        </p:nvSpPr>
        <p:spPr/>
        <p:txBody>
          <a:bodyPr/>
          <a:lstStyle/>
          <a:p>
            <a:r>
              <a:rPr lang="en-US" dirty="0" err="1"/>
              <a:t>设置我们的</a:t>
            </a:r>
            <a:r>
              <a:rPr lang="en-US" dirty="0"/>
              <a:t> </a:t>
            </a:r>
            <a:r>
              <a:rPr lang="en-US" altLang="zh-CN" dirty="0" err="1"/>
              <a:t>Aliyun</a:t>
            </a:r>
            <a:r>
              <a:rPr lang="en-US" altLang="zh-CN" dirty="0"/>
              <a:t> k8s</a:t>
            </a:r>
            <a:r>
              <a:rPr lang="en-US" dirty="0"/>
              <a:t>群集 + </a:t>
            </a:r>
            <a:r>
              <a:rPr lang="en-US" dirty="0" err="1"/>
              <a:t>启动</a:t>
            </a:r>
            <a:r>
              <a:rPr lang="en-US" dirty="0"/>
              <a:t> </a:t>
            </a:r>
            <a:r>
              <a:rPr lang="en-US" dirty="0" err="1"/>
              <a:t>CloudShell</a:t>
            </a:r>
            <a:endParaRPr lang="en-US" dirty="0"/>
          </a:p>
        </p:txBody>
      </p:sp>
      <p:sp>
        <p:nvSpPr>
          <p:cNvPr id="3" name="Text Placeholder 2">
            <a:extLst>
              <a:ext uri="{FF2B5EF4-FFF2-40B4-BE49-F238E27FC236}">
                <a16:creationId xmlns:a16="http://schemas.microsoft.com/office/drawing/2014/main" id="{FB8237AA-2779-40C7-B513-43615E078F83}"/>
              </a:ext>
            </a:extLst>
          </p:cNvPr>
          <p:cNvSpPr>
            <a:spLocks noGrp="1"/>
          </p:cNvSpPr>
          <p:nvPr>
            <p:ph idx="1"/>
          </p:nvPr>
        </p:nvSpPr>
        <p:spPr>
          <a:xfrm>
            <a:off x="838200" y="1456625"/>
            <a:ext cx="10515600" cy="4652963"/>
          </a:xfrm>
        </p:spPr>
        <p:txBody>
          <a:bodyPr/>
          <a:lstStyle/>
          <a:p>
            <a:r>
              <a:rPr lang="en-US" dirty="0" err="1"/>
              <a:t>我们使用</a:t>
            </a:r>
            <a:r>
              <a:rPr lang="en-US" altLang="zh-CN" dirty="0" err="1"/>
              <a:t>aliyun</a:t>
            </a:r>
            <a:r>
              <a:rPr lang="en-US" altLang="zh-CN" dirty="0"/>
              <a:t> </a:t>
            </a:r>
            <a:r>
              <a:rPr lang="en-US" dirty="0" err="1"/>
              <a:t>CloudShell</a:t>
            </a:r>
            <a:endParaRPr lang="en-US" dirty="0"/>
          </a:p>
          <a:p>
            <a:pPr lvl="1"/>
            <a:r>
              <a:rPr lang="en-US" dirty="0" err="1"/>
              <a:t>CloudShell</a:t>
            </a:r>
            <a:r>
              <a:rPr lang="en-US" dirty="0"/>
              <a:t> </a:t>
            </a:r>
            <a:r>
              <a:rPr lang="en-US" dirty="0" err="1"/>
              <a:t>直接从浏览器对云资源进行命令行访问</a:t>
            </a:r>
            <a:endParaRPr lang="en-US" dirty="0"/>
          </a:p>
          <a:p>
            <a:pPr lvl="1"/>
            <a:r>
              <a:rPr lang="en-US" dirty="0"/>
              <a:t>无需单独的堡垒主机</a:t>
            </a:r>
          </a:p>
          <a:p>
            <a:pPr lvl="1"/>
            <a:r>
              <a:rPr lang="en-US" dirty="0" err="1"/>
              <a:t>预安装所需的工具（git、docker、</a:t>
            </a:r>
            <a:r>
              <a:rPr lang="en-US" altLang="zh-CN" dirty="0" err="1"/>
              <a:t>kubectl</a:t>
            </a:r>
            <a:r>
              <a:rPr lang="en-US" dirty="0" err="1"/>
              <a:t>等</a:t>
            </a:r>
            <a:r>
              <a:rPr lang="en-US" dirty="0"/>
              <a:t>）</a:t>
            </a:r>
          </a:p>
          <a:p>
            <a:pPr lvl="1"/>
            <a:r>
              <a:rPr lang="en-US" dirty="0"/>
              <a:t>持久存储</a:t>
            </a:r>
          </a:p>
          <a:p>
            <a:pPr lvl="1"/>
            <a:endParaRPr lang="en-US" dirty="0"/>
          </a:p>
        </p:txBody>
      </p:sp>
      <p:grpSp>
        <p:nvGrpSpPr>
          <p:cNvPr id="5" name="组合 4">
            <a:extLst>
              <a:ext uri="{FF2B5EF4-FFF2-40B4-BE49-F238E27FC236}">
                <a16:creationId xmlns:a16="http://schemas.microsoft.com/office/drawing/2014/main" id="{EE17D8DB-3B79-4FBD-A2BD-0120732750DD}"/>
              </a:ext>
            </a:extLst>
          </p:cNvPr>
          <p:cNvGrpSpPr/>
          <p:nvPr/>
        </p:nvGrpSpPr>
        <p:grpSpPr>
          <a:xfrm>
            <a:off x="1783977" y="4069977"/>
            <a:ext cx="7171764" cy="1116212"/>
            <a:chOff x="4410636" y="3686806"/>
            <a:chExt cx="7171764" cy="1116212"/>
          </a:xfrm>
        </p:grpSpPr>
        <p:pic>
          <p:nvPicPr>
            <p:cNvPr id="4" name="图片 3">
              <a:extLst>
                <a:ext uri="{FF2B5EF4-FFF2-40B4-BE49-F238E27FC236}">
                  <a16:creationId xmlns:a16="http://schemas.microsoft.com/office/drawing/2014/main" id="{06E42FDA-0E37-46D8-ACDA-63162FD4CCCB}"/>
                </a:ext>
              </a:extLst>
            </p:cNvPr>
            <p:cNvPicPr>
              <a:picLocks noChangeAspect="1"/>
            </p:cNvPicPr>
            <p:nvPr/>
          </p:nvPicPr>
          <p:blipFill>
            <a:blip r:embed="rId3"/>
            <a:stretch>
              <a:fillRect/>
            </a:stretch>
          </p:blipFill>
          <p:spPr>
            <a:xfrm>
              <a:off x="4410636" y="3686806"/>
              <a:ext cx="7171764" cy="1116212"/>
            </a:xfrm>
            <a:prstGeom prst="rect">
              <a:avLst/>
            </a:prstGeom>
          </p:spPr>
        </p:pic>
        <p:sp>
          <p:nvSpPr>
            <p:cNvPr id="9" name="矩形 8">
              <a:extLst>
                <a:ext uri="{FF2B5EF4-FFF2-40B4-BE49-F238E27FC236}">
                  <a16:creationId xmlns:a16="http://schemas.microsoft.com/office/drawing/2014/main" id="{13BFCB2F-D1C6-47CD-BFBD-3094BB28ADA4}"/>
                </a:ext>
              </a:extLst>
            </p:cNvPr>
            <p:cNvSpPr/>
            <p:nvPr/>
          </p:nvSpPr>
          <p:spPr>
            <a:xfrm flipV="1">
              <a:off x="10255623" y="3713700"/>
              <a:ext cx="627530" cy="197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35345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C4A45-476E-431F-A926-DF7E0A958FF1}"/>
              </a:ext>
            </a:extLst>
          </p:cNvPr>
          <p:cNvSpPr>
            <a:spLocks noGrp="1"/>
          </p:cNvSpPr>
          <p:nvPr>
            <p:ph type="title"/>
          </p:nvPr>
        </p:nvSpPr>
        <p:spPr/>
        <p:txBody>
          <a:bodyPr/>
          <a:lstStyle/>
          <a:p>
            <a:r>
              <a:rPr lang="en-US" dirty="0" err="1"/>
              <a:t>设置我们的</a:t>
            </a:r>
            <a:r>
              <a:rPr lang="en-US" dirty="0"/>
              <a:t> </a:t>
            </a:r>
            <a:r>
              <a:rPr lang="en-US" altLang="zh-CN" dirty="0" err="1"/>
              <a:t>Aliyun</a:t>
            </a:r>
            <a:r>
              <a:rPr lang="en-US" altLang="zh-CN" dirty="0"/>
              <a:t> k8s</a:t>
            </a:r>
            <a:r>
              <a:rPr lang="en-US" dirty="0"/>
              <a:t>群集 – 克隆我们的存储库</a:t>
            </a:r>
          </a:p>
        </p:txBody>
      </p:sp>
      <p:sp>
        <p:nvSpPr>
          <p:cNvPr id="3" name="Text Placeholder 2">
            <a:extLst>
              <a:ext uri="{FF2B5EF4-FFF2-40B4-BE49-F238E27FC236}">
                <a16:creationId xmlns:a16="http://schemas.microsoft.com/office/drawing/2014/main" id="{FB8237AA-2779-40C7-B513-43615E078F83}"/>
              </a:ext>
            </a:extLst>
          </p:cNvPr>
          <p:cNvSpPr>
            <a:spLocks noGrp="1"/>
          </p:cNvSpPr>
          <p:nvPr>
            <p:ph idx="1"/>
          </p:nvPr>
        </p:nvSpPr>
        <p:spPr/>
        <p:txBody>
          <a:bodyPr/>
          <a:lstStyle/>
          <a:p>
            <a:r>
              <a:rPr lang="en-US" dirty="0" err="1"/>
              <a:t>在CloudShell</a:t>
            </a:r>
            <a:r>
              <a:rPr lang="en-US" dirty="0"/>
              <a:t>, </a:t>
            </a:r>
            <a:r>
              <a:rPr lang="en-US" dirty="0" err="1"/>
              <a:t>克隆</a:t>
            </a:r>
            <a:r>
              <a:rPr lang="en-US" dirty="0"/>
              <a:t>/下载以下 GitHub </a:t>
            </a:r>
            <a:r>
              <a:rPr lang="en-US" dirty="0" err="1"/>
              <a:t>存储库</a:t>
            </a:r>
            <a:r>
              <a:rPr lang="en-US" dirty="0"/>
              <a:t>：</a:t>
            </a:r>
            <a:br>
              <a:rPr lang="en-US" dirty="0"/>
            </a:br>
            <a:r>
              <a:rPr lang="en-US" dirty="0">
                <a:hlinkClick r:id="rId3"/>
              </a:rPr>
              <a:t>https://github.com/</a:t>
            </a:r>
            <a:r>
              <a:rPr lang="en-US" altLang="zh-CN" dirty="0">
                <a:hlinkClick r:id="rId3"/>
              </a:rPr>
              <a:t>ideovo</a:t>
            </a:r>
            <a:r>
              <a:rPr lang="en-US" dirty="0">
                <a:hlinkClick r:id="rId3"/>
              </a:rPr>
              <a:t>/dtacmworkshop</a:t>
            </a:r>
            <a:endParaRPr lang="en-US" dirty="0"/>
          </a:p>
          <a:p>
            <a:r>
              <a:rPr lang="en-US" dirty="0" err="1"/>
              <a:t>这将创建一个名为</a:t>
            </a:r>
            <a:r>
              <a:rPr lang="en-US" dirty="0"/>
              <a:t> </a:t>
            </a:r>
            <a:r>
              <a:rPr lang="en-US" dirty="0" err="1"/>
              <a:t>dtacmworkshop</a:t>
            </a:r>
            <a:r>
              <a:rPr lang="en-US" dirty="0"/>
              <a:t> </a:t>
            </a:r>
            <a:r>
              <a:rPr lang="zh-TW" altLang="en-US" dirty="0"/>
              <a:t>目录</a:t>
            </a:r>
            <a:endParaRPr lang="en-US" dirty="0"/>
          </a:p>
          <a:p>
            <a:r>
              <a:rPr lang="en-US" dirty="0" err="1"/>
              <a:t>这将包含我们将在</a:t>
            </a:r>
            <a:r>
              <a:rPr lang="zh-TW" altLang="en-US" dirty="0"/>
              <a:t>工作坊</a:t>
            </a:r>
            <a:r>
              <a:rPr lang="en-US" dirty="0" err="1"/>
              <a:t>的其余部分使用的脚本</a:t>
            </a:r>
            <a:endParaRPr lang="en-US" dirty="0"/>
          </a:p>
          <a:p>
            <a:pPr lvl="1"/>
            <a:endParaRPr lang="en-US" dirty="0"/>
          </a:p>
          <a:p>
            <a:pPr lvl="1"/>
            <a:endParaRPr lang="en-US" dirty="0"/>
          </a:p>
        </p:txBody>
      </p:sp>
      <p:pic>
        <p:nvPicPr>
          <p:cNvPr id="5" name="图片 4">
            <a:extLst>
              <a:ext uri="{FF2B5EF4-FFF2-40B4-BE49-F238E27FC236}">
                <a16:creationId xmlns:a16="http://schemas.microsoft.com/office/drawing/2014/main" id="{F89419C7-B111-4FF6-AF3D-8724FEAB3154}"/>
              </a:ext>
            </a:extLst>
          </p:cNvPr>
          <p:cNvPicPr>
            <a:picLocks noChangeAspect="1"/>
          </p:cNvPicPr>
          <p:nvPr/>
        </p:nvPicPr>
        <p:blipFill>
          <a:blip r:embed="rId4"/>
          <a:stretch>
            <a:fillRect/>
          </a:stretch>
        </p:blipFill>
        <p:spPr>
          <a:xfrm>
            <a:off x="0" y="4843705"/>
            <a:ext cx="12192000" cy="980590"/>
          </a:xfrm>
          <a:prstGeom prst="rect">
            <a:avLst/>
          </a:prstGeom>
        </p:spPr>
      </p:pic>
      <p:pic>
        <p:nvPicPr>
          <p:cNvPr id="6" name="图片 5">
            <a:extLst>
              <a:ext uri="{FF2B5EF4-FFF2-40B4-BE49-F238E27FC236}">
                <a16:creationId xmlns:a16="http://schemas.microsoft.com/office/drawing/2014/main" id="{17B9EC70-735A-4A69-8C47-D3D3FB019496}"/>
              </a:ext>
            </a:extLst>
          </p:cNvPr>
          <p:cNvPicPr>
            <a:picLocks noChangeAspect="1"/>
          </p:cNvPicPr>
          <p:nvPr/>
        </p:nvPicPr>
        <p:blipFill>
          <a:blip r:embed="rId5"/>
          <a:stretch>
            <a:fillRect/>
          </a:stretch>
        </p:blipFill>
        <p:spPr>
          <a:xfrm>
            <a:off x="1105180" y="3769659"/>
            <a:ext cx="7686675" cy="304800"/>
          </a:xfrm>
          <a:prstGeom prst="rect">
            <a:avLst/>
          </a:prstGeom>
        </p:spPr>
      </p:pic>
    </p:spTree>
    <p:extLst>
      <p:ext uri="{BB962C8B-B14F-4D97-AF65-F5344CB8AC3E}">
        <p14:creationId xmlns:p14="http://schemas.microsoft.com/office/powerpoint/2010/main" val="135073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66F9-D672-4C61-929A-D535A2171016}"/>
              </a:ext>
            </a:extLst>
          </p:cNvPr>
          <p:cNvSpPr>
            <a:spLocks noGrp="1"/>
          </p:cNvSpPr>
          <p:nvPr>
            <p:ph type="title"/>
          </p:nvPr>
        </p:nvSpPr>
        <p:spPr/>
        <p:txBody>
          <a:bodyPr/>
          <a:lstStyle/>
          <a:p>
            <a:r>
              <a:rPr lang="en-US" altLang="zh-TW" dirty="0"/>
              <a:t>Dynatrace </a:t>
            </a:r>
            <a:r>
              <a:rPr lang="en-US" dirty="0" err="1"/>
              <a:t>凭据</a:t>
            </a:r>
            <a:r>
              <a:rPr lang="en-US" dirty="0"/>
              <a:t> + 租户 ID + 环境 ID</a:t>
            </a:r>
          </a:p>
        </p:txBody>
      </p:sp>
      <p:sp>
        <p:nvSpPr>
          <p:cNvPr id="3" name="Text Placeholder 2">
            <a:extLst>
              <a:ext uri="{FF2B5EF4-FFF2-40B4-BE49-F238E27FC236}">
                <a16:creationId xmlns:a16="http://schemas.microsoft.com/office/drawing/2014/main" id="{045908D8-26B9-46BF-BF41-B3CDEEB8BFC6}"/>
              </a:ext>
            </a:extLst>
          </p:cNvPr>
          <p:cNvSpPr>
            <a:spLocks noGrp="1"/>
          </p:cNvSpPr>
          <p:nvPr>
            <p:ph idx="1"/>
          </p:nvPr>
        </p:nvSpPr>
        <p:spPr/>
        <p:txBody>
          <a:bodyPr>
            <a:normAutofit fontScale="92500"/>
          </a:bodyPr>
          <a:lstStyle/>
          <a:p>
            <a:r>
              <a:rPr lang="en-US" dirty="0" err="1"/>
              <a:t>为了进一步进行</a:t>
            </a:r>
            <a:r>
              <a:rPr lang="en-US" dirty="0"/>
              <a:t>, </a:t>
            </a:r>
            <a:r>
              <a:rPr lang="en-US" dirty="0" err="1"/>
              <a:t>我们需要记下我们的</a:t>
            </a:r>
            <a:r>
              <a:rPr lang="en-US" dirty="0"/>
              <a:t> Dynatrace 租户/环境和 API/PaaS 令牌</a:t>
            </a:r>
          </a:p>
          <a:p>
            <a:r>
              <a:rPr lang="en-US" dirty="0" err="1"/>
              <a:t>对于租户</a:t>
            </a:r>
            <a:r>
              <a:rPr lang="en-US" dirty="0"/>
              <a:t> ID, </a:t>
            </a:r>
            <a:r>
              <a:rPr lang="en-US" dirty="0" err="1"/>
              <a:t>您可以在</a:t>
            </a:r>
            <a:r>
              <a:rPr lang="en-US" dirty="0"/>
              <a:t> URL 的第一部分找到它</a:t>
            </a:r>
          </a:p>
          <a:p>
            <a:pPr lvl="1"/>
            <a:r>
              <a:rPr lang="en-CA" dirty="0"/>
              <a:t>https://&lt;TENANT_ID&gt;.live.dynatrace.com = SaaS 部署</a:t>
            </a:r>
          </a:p>
          <a:p>
            <a:pPr lvl="2"/>
            <a:r>
              <a:rPr lang="en-CA" dirty="0" err="1"/>
              <a:t>例如</a:t>
            </a:r>
            <a:r>
              <a:rPr lang="en-CA" dirty="0"/>
              <a:t>, 对于https://jwx05250.live.dynatrace.com, </a:t>
            </a:r>
            <a:r>
              <a:rPr lang="en-CA" dirty="0" err="1"/>
              <a:t>租户</a:t>
            </a:r>
            <a:r>
              <a:rPr lang="en-CA" dirty="0"/>
              <a:t> ID_jwx05250</a:t>
            </a:r>
          </a:p>
          <a:p>
            <a:pPr lvl="1"/>
            <a:r>
              <a:rPr lang="en-CA" dirty="0"/>
              <a:t>https://&lt;TENANT_ID&gt;.dynatrace-managed.com</a:t>
            </a:r>
          </a:p>
          <a:p>
            <a:pPr lvl="2"/>
            <a:r>
              <a:rPr lang="en-CA" dirty="0" err="1"/>
              <a:t>例如</a:t>
            </a:r>
            <a:r>
              <a:rPr lang="en-CA" dirty="0"/>
              <a:t>, 对于https://abc123.Dynatrace-managed.com, </a:t>
            </a:r>
            <a:r>
              <a:rPr lang="en-CA" dirty="0" err="1"/>
              <a:t>租户</a:t>
            </a:r>
            <a:r>
              <a:rPr lang="en-CA" dirty="0"/>
              <a:t> ID_abc123</a:t>
            </a:r>
          </a:p>
          <a:p>
            <a:pPr lvl="2"/>
            <a:endParaRPr lang="en-CA" dirty="0"/>
          </a:p>
          <a:p>
            <a:r>
              <a:rPr lang="en-CA" dirty="0"/>
              <a:t>环境 ID 仅适用于 Dynatrace 托管部署。 您可以在 URL 的后半部分找到此值</a:t>
            </a:r>
          </a:p>
          <a:p>
            <a:pPr lvl="1"/>
            <a:r>
              <a:rPr lang="en-US" dirty="0"/>
              <a:t>https://&lt;TENANT_ID&gt;.dynatrace-managed.com/e/&lt;ENVIRONMENT_ID&gt;</a:t>
            </a:r>
          </a:p>
          <a:p>
            <a:pPr lvl="2"/>
            <a:r>
              <a:rPr lang="en-US" dirty="0" err="1"/>
              <a:t>例如</a:t>
            </a:r>
            <a:r>
              <a:rPr lang="en-US" dirty="0"/>
              <a:t>, 对于https://abc1234.Dynatrace-managed.com/e/1234-5678, </a:t>
            </a:r>
            <a:r>
              <a:rPr lang="en-US" dirty="0" err="1"/>
              <a:t>环境</a:t>
            </a:r>
            <a:r>
              <a:rPr lang="en-US" dirty="0"/>
              <a:t> ID=1234-5678</a:t>
            </a:r>
            <a:endParaRPr lang="en-CA" dirty="0"/>
          </a:p>
          <a:p>
            <a:pPr lvl="2"/>
            <a:endParaRPr lang="en-US" dirty="0"/>
          </a:p>
          <a:p>
            <a:endParaRPr lang="en-US" dirty="0"/>
          </a:p>
        </p:txBody>
      </p:sp>
    </p:spTree>
    <p:extLst>
      <p:ext uri="{BB962C8B-B14F-4D97-AF65-F5344CB8AC3E}">
        <p14:creationId xmlns:p14="http://schemas.microsoft.com/office/powerpoint/2010/main" val="66803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76FD-F789-49CE-BEA5-A0C1B675A0B2}"/>
              </a:ext>
            </a:extLst>
          </p:cNvPr>
          <p:cNvSpPr>
            <a:spLocks noGrp="1"/>
          </p:cNvSpPr>
          <p:nvPr>
            <p:ph type="title"/>
          </p:nvPr>
        </p:nvSpPr>
        <p:spPr/>
        <p:txBody>
          <a:bodyPr/>
          <a:lstStyle/>
          <a:p>
            <a:r>
              <a:rPr lang="en-US" dirty="0"/>
              <a:t>Dynatrace </a:t>
            </a:r>
            <a:r>
              <a:rPr lang="en-US" dirty="0" err="1"/>
              <a:t>凭据</a:t>
            </a:r>
            <a:r>
              <a:rPr lang="en-US" dirty="0"/>
              <a:t> = API 令牌</a:t>
            </a:r>
          </a:p>
        </p:txBody>
      </p:sp>
      <p:sp>
        <p:nvSpPr>
          <p:cNvPr id="3" name="Text Placeholder 2">
            <a:extLst>
              <a:ext uri="{FF2B5EF4-FFF2-40B4-BE49-F238E27FC236}">
                <a16:creationId xmlns:a16="http://schemas.microsoft.com/office/drawing/2014/main" id="{D7266DBD-F084-4CB6-992E-5050B70A34C6}"/>
              </a:ext>
            </a:extLst>
          </p:cNvPr>
          <p:cNvSpPr>
            <a:spLocks noGrp="1"/>
          </p:cNvSpPr>
          <p:nvPr>
            <p:ph idx="1"/>
          </p:nvPr>
        </p:nvSpPr>
        <p:spPr/>
        <p:txBody>
          <a:bodyPr/>
          <a:lstStyle/>
          <a:p>
            <a:r>
              <a:rPr lang="en-US" dirty="0" err="1"/>
              <a:t>进入</a:t>
            </a:r>
            <a:r>
              <a:rPr lang="en-US" dirty="0"/>
              <a:t> Settings </a:t>
            </a:r>
            <a:r>
              <a:rPr lang="en-US" dirty="0">
                <a:sym typeface="Wingdings" panose="05000000000000000000" pitchFamily="2" charset="2"/>
              </a:rPr>
              <a:t></a:t>
            </a:r>
            <a:r>
              <a:rPr lang="en-US" dirty="0"/>
              <a:t> Integration </a:t>
            </a:r>
            <a:r>
              <a:rPr lang="en-US" dirty="0">
                <a:sym typeface="Wingdings" panose="05000000000000000000" pitchFamily="2" charset="2"/>
              </a:rPr>
              <a:t></a:t>
            </a:r>
            <a:r>
              <a:rPr lang="en-US" dirty="0"/>
              <a:t> Dynatrace API</a:t>
            </a:r>
            <a:endParaRPr lang="en-US" dirty="0">
              <a:sym typeface="Wingdings" pitchFamily="2" charset="2"/>
            </a:endParaRPr>
          </a:p>
          <a:p>
            <a:pPr marL="800100" lvl="1" indent="-342900">
              <a:buFont typeface="+mj-lt"/>
              <a:buAutoNum type="arabicPeriod"/>
            </a:pPr>
            <a:r>
              <a:rPr lang="en-US" dirty="0">
                <a:sym typeface="Wingdings" pitchFamily="2" charset="2"/>
              </a:rPr>
              <a:t>单击生成令牌</a:t>
            </a:r>
          </a:p>
          <a:p>
            <a:pPr marL="800100" lvl="1" indent="-342900">
              <a:buFont typeface="+mj-lt"/>
              <a:buAutoNum type="arabicPeriod"/>
            </a:pPr>
            <a:r>
              <a:rPr lang="en-US" dirty="0">
                <a:sym typeface="Wingdings" pitchFamily="2" charset="2"/>
              </a:rPr>
              <a:t>输入令牌的名称（例如 GKE）</a:t>
            </a:r>
          </a:p>
          <a:p>
            <a:pPr marL="800100" lvl="1" indent="-342900">
              <a:buFont typeface="+mj-lt"/>
              <a:buAutoNum type="arabicPeriod"/>
            </a:pPr>
            <a:r>
              <a:rPr lang="en-US" dirty="0" err="1">
                <a:sym typeface="Wingdings" pitchFamily="2" charset="2"/>
              </a:rPr>
              <a:t>不要忘记单击</a:t>
            </a:r>
            <a:r>
              <a:rPr lang="en-US" dirty="0">
                <a:sym typeface="Wingdings" pitchFamily="2" charset="2"/>
              </a:rPr>
              <a:t> “</a:t>
            </a:r>
            <a:r>
              <a:rPr lang="en-US" altLang="zh-TW" dirty="0">
                <a:sym typeface="Wingdings" pitchFamily="2" charset="2"/>
              </a:rPr>
              <a:t>Save</a:t>
            </a:r>
            <a:r>
              <a:rPr lang="en-US" dirty="0">
                <a:sym typeface="Wingdings" pitchFamily="2" charset="2"/>
              </a:rPr>
              <a:t>“ </a:t>
            </a:r>
            <a:r>
              <a:rPr lang="en-US" dirty="0" err="1">
                <a:sym typeface="Wingdings" pitchFamily="2" charset="2"/>
              </a:rPr>
              <a:t>按钮</a:t>
            </a:r>
            <a:endParaRPr lang="en-US" dirty="0">
              <a:sym typeface="Wingdings" pitchFamily="2" charset="2"/>
            </a:endParaRPr>
          </a:p>
          <a:p>
            <a:endParaRPr lang="en-US" dirty="0"/>
          </a:p>
        </p:txBody>
      </p:sp>
      <p:pic>
        <p:nvPicPr>
          <p:cNvPr id="4" name="Picture 3">
            <a:extLst>
              <a:ext uri="{FF2B5EF4-FFF2-40B4-BE49-F238E27FC236}">
                <a16:creationId xmlns:a16="http://schemas.microsoft.com/office/drawing/2014/main" id="{E431F520-5CB4-4CE8-AEAD-61A7091E12C8}"/>
              </a:ext>
            </a:extLst>
          </p:cNvPr>
          <p:cNvPicPr>
            <a:picLocks noChangeAspect="1"/>
          </p:cNvPicPr>
          <p:nvPr/>
        </p:nvPicPr>
        <p:blipFill>
          <a:blip r:embed="rId3"/>
          <a:stretch>
            <a:fillRect/>
          </a:stretch>
        </p:blipFill>
        <p:spPr>
          <a:xfrm>
            <a:off x="5751095" y="2095358"/>
            <a:ext cx="6440905" cy="4762641"/>
          </a:xfrm>
          <a:prstGeom prst="rect">
            <a:avLst/>
          </a:prstGeom>
          <a:ln>
            <a:solidFill>
              <a:schemeClr val="bg2">
                <a:lumMod val="50000"/>
              </a:schemeClr>
            </a:solidFill>
          </a:ln>
        </p:spPr>
      </p:pic>
    </p:spTree>
    <p:extLst>
      <p:ext uri="{BB962C8B-B14F-4D97-AF65-F5344CB8AC3E}">
        <p14:creationId xmlns:p14="http://schemas.microsoft.com/office/powerpoint/2010/main" val="2319407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76FD-F789-49CE-BEA5-A0C1B675A0B2}"/>
              </a:ext>
            </a:extLst>
          </p:cNvPr>
          <p:cNvSpPr>
            <a:spLocks noGrp="1"/>
          </p:cNvSpPr>
          <p:nvPr>
            <p:ph type="title"/>
          </p:nvPr>
        </p:nvSpPr>
        <p:spPr/>
        <p:txBody>
          <a:bodyPr/>
          <a:lstStyle/>
          <a:p>
            <a:r>
              <a:rPr lang="en-US" dirty="0"/>
              <a:t>Dynatrace </a:t>
            </a:r>
            <a:r>
              <a:rPr lang="en-US" dirty="0" err="1"/>
              <a:t>凭据</a:t>
            </a:r>
            <a:r>
              <a:rPr lang="en-US" dirty="0"/>
              <a:t> = PaaS 令牌</a:t>
            </a:r>
          </a:p>
        </p:txBody>
      </p:sp>
      <p:sp>
        <p:nvSpPr>
          <p:cNvPr id="3" name="Text Placeholder 2">
            <a:extLst>
              <a:ext uri="{FF2B5EF4-FFF2-40B4-BE49-F238E27FC236}">
                <a16:creationId xmlns:a16="http://schemas.microsoft.com/office/drawing/2014/main" id="{D7266DBD-F084-4CB6-992E-5050B70A34C6}"/>
              </a:ext>
            </a:extLst>
          </p:cNvPr>
          <p:cNvSpPr>
            <a:spLocks noGrp="1"/>
          </p:cNvSpPr>
          <p:nvPr>
            <p:ph idx="1"/>
          </p:nvPr>
        </p:nvSpPr>
        <p:spPr/>
        <p:txBody>
          <a:bodyPr/>
          <a:lstStyle/>
          <a:p>
            <a:r>
              <a:rPr lang="en-US" dirty="0" err="1"/>
              <a:t>进入</a:t>
            </a:r>
            <a:r>
              <a:rPr lang="en-HK" dirty="0"/>
              <a:t> Settings </a:t>
            </a:r>
            <a:r>
              <a:rPr lang="en-HK" dirty="0">
                <a:sym typeface="Wingdings" panose="05000000000000000000" pitchFamily="2" charset="2"/>
              </a:rPr>
              <a:t></a:t>
            </a:r>
            <a:r>
              <a:rPr lang="en-HK" dirty="0"/>
              <a:t> Integration </a:t>
            </a:r>
            <a:r>
              <a:rPr lang="en-HK" dirty="0">
                <a:sym typeface="Wingdings" panose="05000000000000000000" pitchFamily="2" charset="2"/>
              </a:rPr>
              <a:t></a:t>
            </a:r>
            <a:r>
              <a:rPr lang="en-HK" dirty="0"/>
              <a:t> Platform as a Service</a:t>
            </a:r>
            <a:endParaRPr lang="en-US" dirty="0">
              <a:sym typeface="Wingdings" pitchFamily="2" charset="2"/>
            </a:endParaRPr>
          </a:p>
          <a:p>
            <a:pPr marL="800100" lvl="1" indent="-342900">
              <a:buFont typeface="+mj-lt"/>
              <a:buAutoNum type="arabicPeriod"/>
            </a:pPr>
            <a:r>
              <a:rPr lang="en-US" dirty="0">
                <a:sym typeface="Wingdings" pitchFamily="2" charset="2"/>
              </a:rPr>
              <a:t>复制现有</a:t>
            </a:r>
            <a:r>
              <a:rPr lang="en-US" dirty="0" err="1">
                <a:sym typeface="Wingdings" pitchFamily="2" charset="2"/>
              </a:rPr>
              <a:t>安装程序下载</a:t>
            </a:r>
            <a:r>
              <a:rPr lang="en-US" dirty="0">
                <a:sym typeface="Wingdings" pitchFamily="2" charset="2"/>
              </a:rPr>
              <a:t>令牌或单击生成令牌</a:t>
            </a:r>
          </a:p>
          <a:p>
            <a:pPr marL="800100" lvl="1" indent="-342900">
              <a:buFont typeface="+mj-lt"/>
              <a:buAutoNum type="arabicPeriod"/>
            </a:pPr>
            <a:r>
              <a:rPr lang="en-US" dirty="0">
                <a:sym typeface="Wingdings" pitchFamily="2" charset="2"/>
              </a:rPr>
              <a:t>输入令牌的名称（例如 GKE）, </a:t>
            </a:r>
            <a:r>
              <a:rPr lang="en-US" dirty="0" err="1">
                <a:sym typeface="Wingdings" pitchFamily="2" charset="2"/>
              </a:rPr>
              <a:t>单击</a:t>
            </a:r>
            <a:r>
              <a:rPr lang="en-US" dirty="0">
                <a:sym typeface="Wingdings" pitchFamily="2" charset="2"/>
              </a:rPr>
              <a:t> “Save"</a:t>
            </a:r>
          </a:p>
          <a:p>
            <a:endParaRPr lang="en-US" dirty="0"/>
          </a:p>
        </p:txBody>
      </p:sp>
      <p:pic>
        <p:nvPicPr>
          <p:cNvPr id="5" name="Picture 4">
            <a:extLst>
              <a:ext uri="{FF2B5EF4-FFF2-40B4-BE49-F238E27FC236}">
                <a16:creationId xmlns:a16="http://schemas.microsoft.com/office/drawing/2014/main" id="{CDC2E49F-F68C-4E76-AC01-3D381328538A}"/>
              </a:ext>
            </a:extLst>
          </p:cNvPr>
          <p:cNvPicPr>
            <a:picLocks noChangeAspect="1"/>
          </p:cNvPicPr>
          <p:nvPr/>
        </p:nvPicPr>
        <p:blipFill>
          <a:blip r:embed="rId3"/>
          <a:stretch>
            <a:fillRect/>
          </a:stretch>
        </p:blipFill>
        <p:spPr>
          <a:xfrm>
            <a:off x="1777140" y="2956399"/>
            <a:ext cx="8084268" cy="3632895"/>
          </a:xfrm>
          <a:prstGeom prst="rect">
            <a:avLst/>
          </a:prstGeom>
          <a:ln>
            <a:solidFill>
              <a:schemeClr val="bg2">
                <a:lumMod val="50000"/>
              </a:schemeClr>
            </a:solidFill>
          </a:ln>
        </p:spPr>
      </p:pic>
    </p:spTree>
    <p:extLst>
      <p:ext uri="{BB962C8B-B14F-4D97-AF65-F5344CB8AC3E}">
        <p14:creationId xmlns:p14="http://schemas.microsoft.com/office/powerpoint/2010/main" val="1363230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创建我们的凭据</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idx="1"/>
          </p:nvPr>
        </p:nvSpPr>
        <p:spPr/>
        <p:txBody>
          <a:bodyPr/>
          <a:lstStyle/>
          <a:p>
            <a:r>
              <a:rPr lang="en-US" dirty="0" err="1"/>
              <a:t>现在</a:t>
            </a:r>
            <a:r>
              <a:rPr lang="en-US" dirty="0"/>
              <a:t>, </a:t>
            </a:r>
            <a:r>
              <a:rPr lang="en-US" dirty="0" err="1"/>
              <a:t>我们需要存储</a:t>
            </a:r>
            <a:r>
              <a:rPr lang="en-US" dirty="0"/>
              <a:t> Dynatrace 租户和 API </a:t>
            </a:r>
            <a:r>
              <a:rPr lang="en-US" dirty="0" err="1"/>
              <a:t>信息的本地副本</a:t>
            </a:r>
            <a:r>
              <a:rPr lang="en-US" dirty="0"/>
              <a:t>, </a:t>
            </a:r>
            <a:r>
              <a:rPr lang="en-US" dirty="0" err="1"/>
              <a:t>以便在创建</a:t>
            </a:r>
            <a:r>
              <a:rPr lang="zh-CN" altLang="en-US" dirty="0"/>
              <a:t>集群</a:t>
            </a:r>
            <a:r>
              <a:rPr lang="en-US" dirty="0" err="1"/>
              <a:t>时使用</a:t>
            </a:r>
            <a:endParaRPr lang="en-US" dirty="0"/>
          </a:p>
          <a:p>
            <a:r>
              <a:rPr lang="en-US" dirty="0" err="1"/>
              <a:t>导航到目录</a:t>
            </a:r>
            <a:r>
              <a:rPr lang="en-US" dirty="0"/>
              <a:t> 1-Credentials </a:t>
            </a:r>
            <a:r>
              <a:rPr lang="en-US" dirty="0" err="1"/>
              <a:t>并执行脚本</a:t>
            </a:r>
            <a:r>
              <a:rPr lang="en-US" dirty="0"/>
              <a:t> defineCredentials.sh</a:t>
            </a:r>
          </a:p>
          <a:p>
            <a:pPr lvl="1"/>
            <a:r>
              <a:rPr lang="en-US" dirty="0"/>
              <a:t>这将要求您提供 Dynatrace 租户/环境信息以及 API 和 PaaS 令牌</a:t>
            </a:r>
          </a:p>
          <a:p>
            <a:pPr lvl="2"/>
            <a:r>
              <a:rPr lang="en-US" dirty="0"/>
              <a:t>这些值可以从 Dynatrace </a:t>
            </a:r>
            <a:r>
              <a:rPr lang="en-US" dirty="0" err="1"/>
              <a:t>租户处获取（请参阅前面的</a:t>
            </a:r>
            <a:r>
              <a:rPr lang="zh-TW" altLang="en-US" dirty="0"/>
              <a:t>投影</a:t>
            </a:r>
            <a:r>
              <a:rPr lang="en-US" dirty="0"/>
              <a:t>片）</a:t>
            </a:r>
          </a:p>
          <a:p>
            <a:pPr lvl="1"/>
            <a:r>
              <a:rPr lang="en-US" dirty="0" err="1"/>
              <a:t>输入值并确认它们正确后</a:t>
            </a:r>
            <a:r>
              <a:rPr lang="en-US" dirty="0"/>
              <a:t>, </a:t>
            </a:r>
            <a:r>
              <a:rPr lang="en-US" dirty="0" err="1"/>
              <a:t>我们可以继续创建群集</a:t>
            </a:r>
            <a:endParaRPr lang="en-US" dirty="0"/>
          </a:p>
        </p:txBody>
      </p:sp>
      <p:pic>
        <p:nvPicPr>
          <p:cNvPr id="4" name="图片 3">
            <a:extLst>
              <a:ext uri="{FF2B5EF4-FFF2-40B4-BE49-F238E27FC236}">
                <a16:creationId xmlns:a16="http://schemas.microsoft.com/office/drawing/2014/main" id="{C05421AC-5CD1-4DED-B89E-5AE34B32F0EB}"/>
              </a:ext>
            </a:extLst>
          </p:cNvPr>
          <p:cNvPicPr>
            <a:picLocks noChangeAspect="1"/>
          </p:cNvPicPr>
          <p:nvPr/>
        </p:nvPicPr>
        <p:blipFill>
          <a:blip r:embed="rId3"/>
          <a:stretch>
            <a:fillRect/>
          </a:stretch>
        </p:blipFill>
        <p:spPr>
          <a:xfrm>
            <a:off x="340659" y="4782722"/>
            <a:ext cx="11510682" cy="1102556"/>
          </a:xfrm>
          <a:prstGeom prst="rect">
            <a:avLst/>
          </a:prstGeom>
        </p:spPr>
      </p:pic>
    </p:spTree>
    <p:extLst>
      <p:ext uri="{BB962C8B-B14F-4D97-AF65-F5344CB8AC3E}">
        <p14:creationId xmlns:p14="http://schemas.microsoft.com/office/powerpoint/2010/main" val="214834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EC10322-AA34-401D-AA6F-A4DCFBB13D22}"/>
              </a:ext>
            </a:extLst>
          </p:cNvPr>
          <p:cNvPicPr>
            <a:picLocks noChangeAspect="1"/>
          </p:cNvPicPr>
          <p:nvPr/>
        </p:nvPicPr>
        <p:blipFill>
          <a:blip r:embed="rId3"/>
          <a:stretch>
            <a:fillRect/>
          </a:stretch>
        </p:blipFill>
        <p:spPr>
          <a:xfrm>
            <a:off x="2707342" y="3605492"/>
            <a:ext cx="6311152" cy="3202081"/>
          </a:xfrm>
          <a:prstGeom prst="rect">
            <a:avLst/>
          </a:prstGeom>
        </p:spPr>
      </p:pic>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err="1"/>
              <a:t>设置我们的</a:t>
            </a:r>
            <a:r>
              <a:rPr lang="en-US" dirty="0"/>
              <a:t> </a:t>
            </a:r>
            <a:r>
              <a:rPr lang="en-US" altLang="zh-CN" dirty="0" err="1"/>
              <a:t>Aliyun</a:t>
            </a:r>
            <a:r>
              <a:rPr lang="en-US" altLang="zh-CN" dirty="0"/>
              <a:t> k8s</a:t>
            </a:r>
            <a:r>
              <a:rPr lang="en-US" dirty="0"/>
              <a:t>群集</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idx="1"/>
          </p:nvPr>
        </p:nvSpPr>
        <p:spPr>
          <a:xfrm>
            <a:off x="838200" y="1377506"/>
            <a:ext cx="10515600" cy="2227986"/>
          </a:xfrm>
        </p:spPr>
        <p:txBody>
          <a:bodyPr>
            <a:normAutofit lnSpcReduction="10000"/>
          </a:bodyPr>
          <a:lstStyle/>
          <a:p>
            <a:r>
              <a:rPr lang="en-US" dirty="0" err="1"/>
              <a:t>回到您的</a:t>
            </a:r>
            <a:r>
              <a:rPr lang="en-US" dirty="0"/>
              <a:t> </a:t>
            </a:r>
            <a:r>
              <a:rPr lang="en-US" altLang="zh-CN" dirty="0" err="1"/>
              <a:t>ali</a:t>
            </a:r>
            <a:r>
              <a:rPr lang="en-US" dirty="0"/>
              <a:t> </a:t>
            </a:r>
            <a:r>
              <a:rPr lang="en-US" dirty="0" err="1"/>
              <a:t>帐户中</a:t>
            </a:r>
            <a:r>
              <a:rPr lang="en-US" dirty="0"/>
              <a:t>, </a:t>
            </a:r>
            <a:r>
              <a:rPr lang="en-US" dirty="0" err="1"/>
              <a:t>启动</a:t>
            </a:r>
            <a:r>
              <a:rPr lang="en-US" dirty="0"/>
              <a:t> </a:t>
            </a:r>
            <a:r>
              <a:rPr lang="en-US" dirty="0" err="1"/>
              <a:t>CloudShell</a:t>
            </a:r>
            <a:r>
              <a:rPr lang="en-US" dirty="0"/>
              <a:t> </a:t>
            </a:r>
            <a:r>
              <a:rPr lang="en-US" dirty="0" err="1"/>
              <a:t>会话</a:t>
            </a:r>
            <a:endParaRPr lang="en-US" dirty="0"/>
          </a:p>
          <a:p>
            <a:r>
              <a:rPr lang="en-US" dirty="0" err="1"/>
              <a:t>导航到目录</a:t>
            </a:r>
            <a:r>
              <a:rPr lang="en-US" dirty="0"/>
              <a:t> 2-CreateCluster</a:t>
            </a:r>
            <a:endParaRPr lang="en-US" b="1" dirty="0"/>
          </a:p>
          <a:p>
            <a:r>
              <a:rPr lang="en-US" dirty="0" err="1"/>
              <a:t>执行脚本</a:t>
            </a:r>
            <a:r>
              <a:rPr lang="en-US" dirty="0"/>
              <a:t> </a:t>
            </a:r>
            <a:r>
              <a:rPr lang="en-US" b="1" dirty="0"/>
              <a:t>setupenv.sh </a:t>
            </a:r>
            <a:r>
              <a:rPr lang="en-US" dirty="0" err="1"/>
              <a:t>并确认您的凭据正确</a:t>
            </a:r>
            <a:r>
              <a:rPr lang="en-US" dirty="0"/>
              <a:t>(</a:t>
            </a:r>
            <a:r>
              <a:rPr lang="zh-CN" altLang="en-US" dirty="0"/>
              <a:t>创建</a:t>
            </a:r>
            <a:r>
              <a:rPr lang="en-US" altLang="zh-CN" dirty="0"/>
              <a:t>cluster</a:t>
            </a:r>
            <a:r>
              <a:rPr lang="zh-CN" altLang="en-US" dirty="0"/>
              <a:t>需要大概</a:t>
            </a:r>
            <a:r>
              <a:rPr lang="en-US" altLang="zh-CN" dirty="0"/>
              <a:t>10</a:t>
            </a:r>
            <a:r>
              <a:rPr lang="zh-CN" altLang="en-US" dirty="0"/>
              <a:t>分钟</a:t>
            </a:r>
            <a:r>
              <a:rPr lang="en-US" dirty="0"/>
              <a:t>)</a:t>
            </a:r>
          </a:p>
          <a:p>
            <a:r>
              <a:rPr lang="en-US" altLang="zh-CN" dirty="0"/>
              <a:t>Cluster</a:t>
            </a:r>
            <a:r>
              <a:rPr lang="zh-CN" altLang="en-US" dirty="0"/>
              <a:t>创建后</a:t>
            </a:r>
            <a:r>
              <a:rPr lang="en-US" altLang="zh-CN" dirty="0"/>
              <a:t>(setupenv.sh</a:t>
            </a:r>
            <a:r>
              <a:rPr lang="zh-CN" altLang="en-US" dirty="0"/>
              <a:t>脚本执行</a:t>
            </a:r>
            <a:r>
              <a:rPr lang="en-US" altLang="zh-CN" dirty="0"/>
              <a:t>10</a:t>
            </a:r>
            <a:r>
              <a:rPr lang="zh-CN" altLang="en-US" dirty="0"/>
              <a:t>分钟后</a:t>
            </a:r>
            <a:r>
              <a:rPr lang="en-US" altLang="zh-CN" dirty="0"/>
              <a:t>)</a:t>
            </a:r>
            <a:r>
              <a:rPr lang="zh-CN" altLang="en-US" dirty="0"/>
              <a:t>，执行脚本</a:t>
            </a:r>
            <a:r>
              <a:rPr lang="en-US" altLang="zh-CN" dirty="0"/>
              <a:t>Deploy.sh</a:t>
            </a:r>
            <a:r>
              <a:rPr lang="zh-CN" altLang="en-US" dirty="0"/>
              <a:t>，</a:t>
            </a:r>
            <a:endParaRPr lang="en-US" dirty="0"/>
          </a:p>
          <a:p>
            <a:endParaRPr lang="en-US" b="1" dirty="0"/>
          </a:p>
          <a:p>
            <a:endParaRPr lang="en-US" b="1" dirty="0"/>
          </a:p>
          <a:p>
            <a:pPr marL="457200" lvl="1" indent="0">
              <a:buNone/>
            </a:pPr>
            <a:endParaRPr lang="en-US" b="1" dirty="0"/>
          </a:p>
          <a:p>
            <a:pPr marL="457200" lvl="1" indent="0" algn="ctr">
              <a:buNone/>
            </a:pPr>
            <a:endParaRPr lang="en-US" b="1" dirty="0"/>
          </a:p>
        </p:txBody>
      </p:sp>
    </p:spTree>
    <p:extLst>
      <p:ext uri="{BB962C8B-B14F-4D97-AF65-F5344CB8AC3E}">
        <p14:creationId xmlns:p14="http://schemas.microsoft.com/office/powerpoint/2010/main" val="13396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err="1"/>
              <a:t>设置我们的</a:t>
            </a:r>
            <a:r>
              <a:rPr lang="en-US" dirty="0"/>
              <a:t> </a:t>
            </a:r>
            <a:r>
              <a:rPr lang="en-US" altLang="zh-CN" dirty="0" err="1"/>
              <a:t>Aliyun</a:t>
            </a:r>
            <a:r>
              <a:rPr lang="en-US" dirty="0"/>
              <a:t> </a:t>
            </a:r>
            <a:r>
              <a:rPr lang="en-US" altLang="zh-CN" dirty="0"/>
              <a:t>k8s</a:t>
            </a:r>
            <a:r>
              <a:rPr lang="en-US" dirty="0"/>
              <a:t>群集</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idx="1"/>
          </p:nvPr>
        </p:nvSpPr>
        <p:spPr>
          <a:xfrm>
            <a:off x="838200" y="1524000"/>
            <a:ext cx="5966012" cy="4652963"/>
          </a:xfrm>
        </p:spPr>
        <p:txBody>
          <a:bodyPr/>
          <a:lstStyle/>
          <a:p>
            <a:r>
              <a:rPr lang="en-US" dirty="0"/>
              <a:t>setupenv.sh </a:t>
            </a:r>
            <a:r>
              <a:rPr lang="en-US" dirty="0" err="1"/>
              <a:t>脚本将执行以下操作</a:t>
            </a:r>
            <a:r>
              <a:rPr lang="en-US" dirty="0"/>
              <a:t>：</a:t>
            </a:r>
          </a:p>
          <a:p>
            <a:pPr lvl="1"/>
            <a:r>
              <a:rPr lang="en-US" altLang="zh-CN" dirty="0"/>
              <a:t>#</a:t>
            </a:r>
            <a:r>
              <a:rPr lang="en-US" dirty="0" err="1"/>
              <a:t>创建新的</a:t>
            </a:r>
            <a:r>
              <a:rPr lang="en-US" dirty="0"/>
              <a:t> </a:t>
            </a:r>
            <a:r>
              <a:rPr lang="en-US" altLang="zh-CN" dirty="0" err="1"/>
              <a:t>Aliyun</a:t>
            </a:r>
            <a:r>
              <a:rPr lang="en-US" altLang="zh-CN" dirty="0"/>
              <a:t> k8s</a:t>
            </a:r>
            <a:r>
              <a:rPr lang="en-US" dirty="0"/>
              <a:t>群集</a:t>
            </a:r>
          </a:p>
          <a:p>
            <a:pPr marL="228600" lvl="1">
              <a:spcBef>
                <a:spcPts val="1200"/>
              </a:spcBef>
            </a:pPr>
            <a:r>
              <a:rPr lang="en-US" altLang="zh-CN" sz="2400" dirty="0"/>
              <a:t>DeployApp.sh</a:t>
            </a:r>
            <a:r>
              <a:rPr lang="zh-CN" altLang="en-US" sz="2400" dirty="0"/>
              <a:t>脚本将执行如下操作：</a:t>
            </a:r>
            <a:endParaRPr lang="en-US" sz="2400" dirty="0"/>
          </a:p>
          <a:p>
            <a:pPr lvl="1"/>
            <a:r>
              <a:rPr lang="en-US" dirty="0"/>
              <a:t>将 Dynatrace OneAgent 运算符部署到群集</a:t>
            </a:r>
          </a:p>
          <a:p>
            <a:pPr lvl="1"/>
            <a:r>
              <a:rPr lang="en-US" dirty="0" err="1"/>
              <a:t>部署袜子店</a:t>
            </a:r>
            <a:r>
              <a:rPr lang="zh-TW" altLang="en-US" dirty="0"/>
              <a:t>应用</a:t>
            </a:r>
            <a:r>
              <a:rPr lang="en-US" dirty="0" err="1"/>
              <a:t>到我们的群集</a:t>
            </a:r>
            <a:endParaRPr lang="en-US" dirty="0"/>
          </a:p>
          <a:p>
            <a:pPr lvl="2"/>
            <a:r>
              <a:rPr lang="en-US" dirty="0" err="1"/>
              <a:t>包括创建所需的namespace</a:t>
            </a:r>
            <a:r>
              <a:rPr lang="en-US" dirty="0"/>
              <a:t>, PV, PVC,</a:t>
            </a:r>
          </a:p>
          <a:p>
            <a:pPr marL="914400" lvl="2" indent="0">
              <a:buNone/>
            </a:pPr>
            <a:r>
              <a:rPr lang="en-US" dirty="0" err="1"/>
              <a:t>LoadBalance</a:t>
            </a:r>
            <a:r>
              <a:rPr lang="en-US" dirty="0"/>
              <a:t> </a:t>
            </a:r>
          </a:p>
        </p:txBody>
      </p:sp>
      <p:pic>
        <p:nvPicPr>
          <p:cNvPr id="4" name="图片 3">
            <a:extLst>
              <a:ext uri="{FF2B5EF4-FFF2-40B4-BE49-F238E27FC236}">
                <a16:creationId xmlns:a16="http://schemas.microsoft.com/office/drawing/2014/main" id="{CB7CFE12-21DE-4E44-A4E6-412CFFAA4612}"/>
              </a:ext>
            </a:extLst>
          </p:cNvPr>
          <p:cNvPicPr>
            <a:picLocks noChangeAspect="1"/>
          </p:cNvPicPr>
          <p:nvPr/>
        </p:nvPicPr>
        <p:blipFill>
          <a:blip r:embed="rId3"/>
          <a:stretch>
            <a:fillRect/>
          </a:stretch>
        </p:blipFill>
        <p:spPr>
          <a:xfrm>
            <a:off x="5988424" y="3776686"/>
            <a:ext cx="6203576" cy="3081314"/>
          </a:xfrm>
          <a:prstGeom prst="rect">
            <a:avLst/>
          </a:prstGeom>
        </p:spPr>
      </p:pic>
    </p:spTree>
    <p:extLst>
      <p:ext uri="{BB962C8B-B14F-4D97-AF65-F5344CB8AC3E}">
        <p14:creationId xmlns:p14="http://schemas.microsoft.com/office/powerpoint/2010/main" val="2321301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91789-7E5B-4BC9-BE45-50D190C8BBAC}"/>
              </a:ext>
            </a:extLst>
          </p:cNvPr>
          <p:cNvSpPr>
            <a:spLocks noGrp="1"/>
          </p:cNvSpPr>
          <p:nvPr>
            <p:ph type="title"/>
          </p:nvPr>
        </p:nvSpPr>
        <p:spPr/>
        <p:txBody>
          <a:bodyPr/>
          <a:lstStyle/>
          <a:p>
            <a:r>
              <a:rPr lang="en-US" dirty="0"/>
              <a:t>验证我们的群集设置</a:t>
            </a:r>
          </a:p>
        </p:txBody>
      </p:sp>
      <p:sp>
        <p:nvSpPr>
          <p:cNvPr id="3" name="Text Placeholder 2">
            <a:extLst>
              <a:ext uri="{FF2B5EF4-FFF2-40B4-BE49-F238E27FC236}">
                <a16:creationId xmlns:a16="http://schemas.microsoft.com/office/drawing/2014/main" id="{328651D8-3040-49FE-B359-A81FC4185CAC}"/>
              </a:ext>
            </a:extLst>
          </p:cNvPr>
          <p:cNvSpPr>
            <a:spLocks noGrp="1"/>
          </p:cNvSpPr>
          <p:nvPr>
            <p:ph idx="1"/>
          </p:nvPr>
        </p:nvSpPr>
        <p:spPr>
          <a:xfrm>
            <a:off x="838200" y="1524000"/>
            <a:ext cx="10700084" cy="4652963"/>
          </a:xfrm>
        </p:spPr>
        <p:txBody>
          <a:bodyPr/>
          <a:lstStyle/>
          <a:p>
            <a:r>
              <a:rPr lang="en-US" dirty="0" err="1"/>
              <a:t>运行</a:t>
            </a:r>
            <a:r>
              <a:rPr lang="en-US" dirty="0"/>
              <a:t> </a:t>
            </a:r>
            <a:r>
              <a:rPr lang="en-US" altLang="zh-CN" dirty="0"/>
              <a:t>DeployApp</a:t>
            </a:r>
            <a:r>
              <a:rPr lang="en-US" dirty="0"/>
              <a:t>.sh </a:t>
            </a:r>
            <a:r>
              <a:rPr lang="en-US" dirty="0" err="1"/>
              <a:t>脚本大约</a:t>
            </a:r>
            <a:r>
              <a:rPr lang="en-US" dirty="0"/>
              <a:t> 10 </a:t>
            </a:r>
            <a:r>
              <a:rPr lang="en-US" dirty="0" err="1"/>
              <a:t>分钟后</a:t>
            </a:r>
            <a:r>
              <a:rPr lang="en-US" dirty="0"/>
              <a:t>, </a:t>
            </a:r>
            <a:r>
              <a:rPr lang="en-US" dirty="0" err="1"/>
              <a:t>让我们验证一切是否启动并运行</a:t>
            </a:r>
            <a:endParaRPr lang="en-US" dirty="0"/>
          </a:p>
          <a:p>
            <a:r>
              <a:rPr lang="en-US" dirty="0" err="1"/>
              <a:t>让我们检查并确保我们的部署已准备就绪</a:t>
            </a:r>
            <a:r>
              <a:rPr lang="en-US" dirty="0"/>
              <a:t>, 在 </a:t>
            </a:r>
            <a:r>
              <a:rPr lang="en-US" dirty="0" err="1"/>
              <a:t>CloudShell</a:t>
            </a:r>
            <a:r>
              <a:rPr lang="en-US" dirty="0"/>
              <a:t>:</a:t>
            </a:r>
          </a:p>
          <a:p>
            <a:pPr lvl="1"/>
            <a:r>
              <a:rPr lang="en-US" dirty="0" err="1"/>
              <a:t>kubectl</a:t>
            </a:r>
            <a:r>
              <a:rPr lang="en-US" dirty="0"/>
              <a:t> get svc –n </a:t>
            </a:r>
            <a:r>
              <a:rPr lang="en-US" altLang="zh-CN" dirty="0"/>
              <a:t>production</a:t>
            </a:r>
            <a:r>
              <a:rPr lang="en-US" dirty="0"/>
              <a:t> -o wide</a:t>
            </a:r>
          </a:p>
          <a:p>
            <a:r>
              <a:rPr lang="en-US" dirty="0" err="1"/>
              <a:t>注意：还可以通过</a:t>
            </a:r>
            <a:r>
              <a:rPr lang="en-US" dirty="0"/>
              <a:t> </a:t>
            </a:r>
            <a:r>
              <a:rPr lang="en-US" altLang="zh-CN" dirty="0" err="1"/>
              <a:t>Aliyun</a:t>
            </a:r>
            <a:r>
              <a:rPr lang="en-US" dirty="0"/>
              <a:t> </a:t>
            </a:r>
            <a:r>
              <a:rPr lang="en-US" dirty="0" err="1"/>
              <a:t>控制台屏幕左侧的菜单中选择</a:t>
            </a:r>
            <a:r>
              <a:rPr lang="en-US" dirty="0"/>
              <a:t> “</a:t>
            </a:r>
            <a:r>
              <a:rPr lang="zh-CN" altLang="en-US" dirty="0"/>
              <a:t>概况</a:t>
            </a:r>
            <a:r>
              <a:rPr lang="en-US" dirty="0"/>
              <a:t>“ </a:t>
            </a:r>
            <a:r>
              <a:rPr lang="en-US" dirty="0" err="1"/>
              <a:t>进行验证</a:t>
            </a:r>
            <a:endParaRPr lang="en-US" dirty="0"/>
          </a:p>
        </p:txBody>
      </p:sp>
      <p:pic>
        <p:nvPicPr>
          <p:cNvPr id="5" name="图片 4">
            <a:extLst>
              <a:ext uri="{FF2B5EF4-FFF2-40B4-BE49-F238E27FC236}">
                <a16:creationId xmlns:a16="http://schemas.microsoft.com/office/drawing/2014/main" id="{B06D4C2F-8F57-4F16-96A6-43EA25CE2F01}"/>
              </a:ext>
            </a:extLst>
          </p:cNvPr>
          <p:cNvPicPr>
            <a:picLocks noChangeAspect="1"/>
          </p:cNvPicPr>
          <p:nvPr/>
        </p:nvPicPr>
        <p:blipFill>
          <a:blip r:embed="rId3"/>
          <a:stretch>
            <a:fillRect/>
          </a:stretch>
        </p:blipFill>
        <p:spPr>
          <a:xfrm>
            <a:off x="573033" y="3789873"/>
            <a:ext cx="11538284" cy="2809120"/>
          </a:xfrm>
          <a:prstGeom prst="rect">
            <a:avLst/>
          </a:prstGeom>
        </p:spPr>
      </p:pic>
    </p:spTree>
    <p:extLst>
      <p:ext uri="{BB962C8B-B14F-4D97-AF65-F5344CB8AC3E}">
        <p14:creationId xmlns:p14="http://schemas.microsoft.com/office/powerpoint/2010/main" val="1984790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apezoid 17">
            <a:extLst>
              <a:ext uri="{FF2B5EF4-FFF2-40B4-BE49-F238E27FC236}">
                <a16:creationId xmlns:a16="http://schemas.microsoft.com/office/drawing/2014/main" id="{D72628A5-7A86-4DF1-8048-2C9FE8BA4BA0}"/>
              </a:ext>
            </a:extLst>
          </p:cNvPr>
          <p:cNvSpPr/>
          <p:nvPr/>
        </p:nvSpPr>
        <p:spPr>
          <a:xfrm>
            <a:off x="569923" y="5193110"/>
            <a:ext cx="5075297" cy="1168574"/>
          </a:xfrm>
          <a:prstGeom prst="trapezoid">
            <a:avLst>
              <a:gd name="adj" fmla="val 48781"/>
            </a:avLst>
          </a:prstGeom>
          <a:solidFill>
            <a:srgbClr val="6140A3"/>
          </a:solidFill>
          <a:ln w="12700" cap="flat" cmpd="sng" algn="ctr">
            <a:noFill/>
            <a:prstDash val="solid"/>
            <a:miter lim="800000"/>
          </a:ln>
          <a:effectLst>
            <a:outerShdw blurRad="25400" sx="101000" sy="101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000" b="1" kern="0" cap="all" dirty="0" err="1">
                <a:solidFill>
                  <a:srgbClr val="FFFFFF"/>
                </a:solidFill>
                <a:latin typeface="Calibri" panose="020F0502020204030204" pitchFamily="34" charset="0"/>
                <a:cs typeface="Calibri" panose="020F0502020204030204" pitchFamily="34" charset="0"/>
              </a:rPr>
              <a:t>多平台监控</a:t>
            </a:r>
            <a:endParaRPr lang="en-US" sz="2000" b="1" kern="0" cap="all" dirty="0">
              <a:solidFill>
                <a:srgbClr val="FFFFFF"/>
              </a:solidFill>
              <a:latin typeface="Calibri" panose="020F0502020204030204" pitchFamily="34" charset="0"/>
              <a:cs typeface="Calibri" panose="020F0502020204030204" pitchFamily="34" charset="0"/>
            </a:endParaRPr>
          </a:p>
        </p:txBody>
      </p:sp>
      <p:sp>
        <p:nvSpPr>
          <p:cNvPr id="20" name="Trapezoid 19">
            <a:extLst>
              <a:ext uri="{FF2B5EF4-FFF2-40B4-BE49-F238E27FC236}">
                <a16:creationId xmlns:a16="http://schemas.microsoft.com/office/drawing/2014/main" id="{2A807D7B-C2EC-4765-AAD5-8FC9B3837BD0}"/>
              </a:ext>
            </a:extLst>
          </p:cNvPr>
          <p:cNvSpPr/>
          <p:nvPr/>
        </p:nvSpPr>
        <p:spPr>
          <a:xfrm>
            <a:off x="1224107" y="3893587"/>
            <a:ext cx="3766929" cy="1174576"/>
          </a:xfrm>
          <a:prstGeom prst="trapezoid">
            <a:avLst>
              <a:gd name="adj" fmla="val 50392"/>
            </a:avLst>
          </a:prstGeom>
          <a:solidFill>
            <a:srgbClr val="4361C8"/>
          </a:solidFill>
          <a:ln w="12700" cap="flat" cmpd="sng" algn="ctr">
            <a:noFill/>
            <a:prstDash val="solid"/>
            <a:miter lim="800000"/>
          </a:ln>
          <a:effectLst>
            <a:outerShdw blurRad="25400" sx="101000" sy="101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defRPr/>
            </a:pPr>
            <a:r>
              <a:rPr lang="en-US" sz="2000" b="1" kern="0" cap="all" dirty="0">
                <a:solidFill>
                  <a:srgbClr val="FFFFFF"/>
                </a:solidFill>
                <a:latin typeface="Calibri" panose="020F0502020204030204" pitchFamily="34" charset="0"/>
                <a:cs typeface="Calibri" panose="020F0502020204030204" pitchFamily="34" charset="0"/>
              </a:rPr>
              <a:t>Shift-left /</a:t>
            </a:r>
          </a:p>
          <a:p>
            <a:pPr lvl="0" algn="ctr">
              <a:defRPr/>
            </a:pPr>
            <a:r>
              <a:rPr lang="en-US" sz="2000" b="1" kern="0" cap="all" dirty="0" err="1">
                <a:solidFill>
                  <a:srgbClr val="FFFFFF"/>
                </a:solidFill>
                <a:latin typeface="Calibri" panose="020F0502020204030204" pitchFamily="34" charset="0"/>
                <a:cs typeface="Calibri" panose="020F0502020204030204" pitchFamily="34" charset="0"/>
              </a:rPr>
              <a:t>质量</a:t>
            </a:r>
            <a:r>
              <a:rPr lang="zh-TW" altLang="en-US" sz="2000" b="1" kern="0" cap="all" dirty="0">
                <a:solidFill>
                  <a:srgbClr val="FFFFFF"/>
                </a:solidFill>
                <a:latin typeface="Calibri" panose="020F0502020204030204" pitchFamily="34" charset="0"/>
                <a:cs typeface="Calibri" panose="020F0502020204030204" pitchFamily="34" charset="0"/>
              </a:rPr>
              <a:t>闸门</a:t>
            </a:r>
            <a:endParaRPr lang="en-US" sz="2000" b="1" kern="0" cap="all" dirty="0">
              <a:solidFill>
                <a:srgbClr val="FFFFFF"/>
              </a:solidFill>
              <a:latin typeface="Calibri" panose="020F0502020204030204" pitchFamily="34" charset="0"/>
              <a:cs typeface="Calibri" panose="020F0502020204030204" pitchFamily="34" charset="0"/>
            </a:endParaRPr>
          </a:p>
        </p:txBody>
      </p:sp>
      <p:sp>
        <p:nvSpPr>
          <p:cNvPr id="22" name="Trapezoid 21">
            <a:extLst>
              <a:ext uri="{FF2B5EF4-FFF2-40B4-BE49-F238E27FC236}">
                <a16:creationId xmlns:a16="http://schemas.microsoft.com/office/drawing/2014/main" id="{C2659CFA-533C-4748-A7C2-254C588B1120}"/>
              </a:ext>
            </a:extLst>
          </p:cNvPr>
          <p:cNvSpPr/>
          <p:nvPr/>
        </p:nvSpPr>
        <p:spPr>
          <a:xfrm>
            <a:off x="1860143" y="2569291"/>
            <a:ext cx="2494857" cy="1195162"/>
          </a:xfrm>
          <a:prstGeom prst="trapezoid">
            <a:avLst>
              <a:gd name="adj" fmla="val 50392"/>
            </a:avLst>
          </a:prstGeom>
          <a:solidFill>
            <a:srgbClr val="3471DB"/>
          </a:solidFill>
          <a:ln w="12700" cap="flat" cmpd="sng" algn="ctr">
            <a:noFill/>
            <a:prstDash val="solid"/>
            <a:miter lim="800000"/>
          </a:ln>
          <a:effectLst>
            <a:outerShdw blurRad="25400" sx="101000" sy="101000" algn="ctr" rotWithShape="0">
              <a:prstClr val="black">
                <a:alpha val="40000"/>
              </a:prstClr>
            </a:outerShdw>
          </a:effectLst>
        </p:spPr>
        <p:txBody>
          <a:bodyPr rtlCol="0" anchor="ctr"/>
          <a:lstStyle/>
          <a:p>
            <a:pPr lvl="0" algn="ctr">
              <a:defRPr/>
            </a:pPr>
            <a:r>
              <a:rPr lang="en-US" sz="2000" b="1" kern="0" cap="all" dirty="0">
                <a:solidFill>
                  <a:srgbClr val="FFFFFF"/>
                </a:solidFill>
                <a:latin typeface="Calibri" panose="020F0502020204030204" pitchFamily="34" charset="0"/>
                <a:cs typeface="Calibri" panose="020F0502020204030204" pitchFamily="34" charset="0"/>
              </a:rPr>
              <a:t>Shift-right /</a:t>
            </a:r>
          </a:p>
          <a:p>
            <a:pPr lvl="0" algn="ctr">
              <a:defRPr/>
            </a:pPr>
            <a:r>
              <a:rPr lang="en-US" sz="2000" b="1" kern="0" cap="all" dirty="0" err="1">
                <a:solidFill>
                  <a:srgbClr val="FFFFFF"/>
                </a:solidFill>
                <a:latin typeface="Calibri" panose="020F0502020204030204" pitchFamily="34" charset="0"/>
                <a:cs typeface="Calibri" panose="020F0502020204030204" pitchFamily="34" charset="0"/>
              </a:rPr>
              <a:t>部署速度</a:t>
            </a:r>
            <a:endParaRPr lang="en-US" sz="2000" b="1" kern="0" cap="all" dirty="0">
              <a:solidFill>
                <a:srgbClr val="FFFFFF"/>
              </a:solidFill>
              <a:latin typeface="Calibri" panose="020F0502020204030204" pitchFamily="34" charset="0"/>
              <a:cs typeface="Calibri" panose="020F0502020204030204" pitchFamily="34" charset="0"/>
            </a:endParaRPr>
          </a:p>
        </p:txBody>
      </p:sp>
      <p:sp>
        <p:nvSpPr>
          <p:cNvPr id="24" name="Freeform 5">
            <a:extLst>
              <a:ext uri="{FF2B5EF4-FFF2-40B4-BE49-F238E27FC236}">
                <a16:creationId xmlns:a16="http://schemas.microsoft.com/office/drawing/2014/main" id="{D568246A-4B8B-4187-84EF-272D3B3B0005}"/>
              </a:ext>
            </a:extLst>
          </p:cNvPr>
          <p:cNvSpPr/>
          <p:nvPr/>
        </p:nvSpPr>
        <p:spPr>
          <a:xfrm>
            <a:off x="2508384" y="1242374"/>
            <a:ext cx="1198375" cy="1212455"/>
          </a:xfrm>
          <a:custGeom>
            <a:avLst/>
            <a:gdLst>
              <a:gd name="connsiteX0" fmla="*/ 514961 w 1033495"/>
              <a:gd name="connsiteY0" fmla="*/ 6 h 973610"/>
              <a:gd name="connsiteX1" fmla="*/ 556087 w 1033495"/>
              <a:gd name="connsiteY1" fmla="*/ 33046 h 973610"/>
              <a:gd name="connsiteX2" fmla="*/ 1033495 w 1033495"/>
              <a:gd name="connsiteY2" fmla="*/ 973610 h 973610"/>
              <a:gd name="connsiteX3" fmla="*/ 0 w 1033495"/>
              <a:gd name="connsiteY3" fmla="*/ 973610 h 973610"/>
              <a:gd name="connsiteX4" fmla="*/ 477407 w 1033495"/>
              <a:gd name="connsiteY4" fmla="*/ 33046 h 973610"/>
              <a:gd name="connsiteX5" fmla="*/ 514961 w 1033495"/>
              <a:gd name="connsiteY5" fmla="*/ 6 h 97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3495" h="973610">
                <a:moveTo>
                  <a:pt x="514961" y="6"/>
                </a:moveTo>
                <a:cubicBezTo>
                  <a:pt x="529265" y="-291"/>
                  <a:pt x="544164" y="10425"/>
                  <a:pt x="556087" y="33046"/>
                </a:cubicBezTo>
                <a:lnTo>
                  <a:pt x="1033495" y="973610"/>
                </a:lnTo>
                <a:lnTo>
                  <a:pt x="0" y="973610"/>
                </a:lnTo>
                <a:lnTo>
                  <a:pt x="477407" y="33046"/>
                </a:lnTo>
                <a:cubicBezTo>
                  <a:pt x="486949" y="11615"/>
                  <a:pt x="500657" y="304"/>
                  <a:pt x="514961" y="6"/>
                </a:cubicBezTo>
                <a:close/>
              </a:path>
            </a:pathLst>
          </a:custGeom>
          <a:solidFill>
            <a:srgbClr val="8A36D0"/>
          </a:solidFill>
          <a:ln w="12700" cap="flat" cmpd="sng" algn="ctr">
            <a:noFill/>
            <a:prstDash val="solid"/>
            <a:miter lim="800000"/>
          </a:ln>
          <a:effectLst>
            <a:outerShdw blurRad="25400" sx="101000" sy="101000" algn="ctr" rotWithShape="0">
              <a:prstClr val="black">
                <a:alpha val="40000"/>
              </a:prstClr>
            </a:outerShdw>
          </a:effectLst>
        </p:spPr>
        <p:txBody>
          <a:bodyPr rtlCol="0" anchor="ctr"/>
          <a:lstStyle/>
          <a:p>
            <a:pPr algn="ctr">
              <a:defRPr/>
            </a:pPr>
            <a:endParaRPr lang="en-US" sz="2000" b="1" cap="all" dirty="0">
              <a:solidFill>
                <a:srgbClr val="FFFFFF"/>
              </a:solidFill>
              <a:latin typeface="Calibri" panose="020F0502020204030204" pitchFamily="34" charset="0"/>
              <a:cs typeface="Calibri" panose="020F0502020204030204" pitchFamily="34" charset="0"/>
            </a:endParaRPr>
          </a:p>
          <a:p>
            <a:pPr algn="ctr">
              <a:defRPr/>
            </a:pPr>
            <a:endParaRPr lang="en-US" sz="2000" b="1" cap="all" dirty="0">
              <a:solidFill>
                <a:srgbClr val="FFFFFF"/>
              </a:solidFill>
              <a:latin typeface="Calibri" panose="020F0502020204030204" pitchFamily="34" charset="0"/>
              <a:cs typeface="Calibri" panose="020F0502020204030204" pitchFamily="34" charset="0"/>
            </a:endParaRPr>
          </a:p>
          <a:p>
            <a:pPr algn="ctr">
              <a:defRPr/>
            </a:pPr>
            <a:r>
              <a:rPr lang="en-US" sz="2000" b="1" cap="all" dirty="0" err="1">
                <a:solidFill>
                  <a:srgbClr val="FFFFFF"/>
                </a:solidFill>
                <a:latin typeface="Calibri" panose="020F0502020204030204" pitchFamily="34" charset="0"/>
                <a:cs typeface="Calibri" panose="020F0502020204030204" pitchFamily="34" charset="0"/>
              </a:rPr>
              <a:t>自我</a:t>
            </a:r>
            <a:br>
              <a:rPr lang="en-US" sz="2000" b="1" cap="all" dirty="0">
                <a:solidFill>
                  <a:srgbClr val="FFFFFF"/>
                </a:solidFill>
                <a:latin typeface="Calibri" panose="020F0502020204030204" pitchFamily="34" charset="0"/>
                <a:cs typeface="Calibri" panose="020F0502020204030204" pitchFamily="34" charset="0"/>
              </a:rPr>
            </a:br>
            <a:r>
              <a:rPr lang="en-US" sz="2000" b="1" cap="all" dirty="0" err="1">
                <a:solidFill>
                  <a:srgbClr val="FFFFFF"/>
                </a:solidFill>
                <a:latin typeface="Calibri" panose="020F0502020204030204" pitchFamily="34" charset="0"/>
                <a:cs typeface="Calibri" panose="020F0502020204030204" pitchFamily="34" charset="0"/>
              </a:rPr>
              <a:t>修复</a:t>
            </a:r>
            <a:endParaRPr lang="en-US" sz="2000" b="1" cap="all" dirty="0">
              <a:solidFill>
                <a:srgbClr val="FFFFFF"/>
              </a:solidFill>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43674187-98D9-40C9-869D-4A72C4DF04BB}"/>
              </a:ext>
            </a:extLst>
          </p:cNvPr>
          <p:cNvSpPr txBox="1"/>
          <p:nvPr/>
        </p:nvSpPr>
        <p:spPr>
          <a:xfrm>
            <a:off x="3789263" y="1627820"/>
            <a:ext cx="7986425"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srgbClr val="FFFFFF"/>
                </a:solidFill>
                <a:effectLst/>
                <a:uLnTx/>
                <a:uFillTx/>
                <a:latin typeface="Bernina Sans Light"/>
                <a:ea typeface="+mn-ea"/>
                <a:cs typeface="+mn-cs"/>
              </a:rPr>
              <a:t>自动化操作（自我修复</a:t>
            </a:r>
            <a:r>
              <a:rPr kumimoji="0" lang="en-US" sz="2400" b="0" i="0" u="none" strike="noStrike" kern="1200" cap="none" spc="0" normalizeH="0" baseline="0" noProof="0" dirty="0">
                <a:ln>
                  <a:noFill/>
                </a:ln>
                <a:solidFill>
                  <a:srgbClr val="FFFFFF"/>
                </a:solidFill>
                <a:effectLst/>
                <a:uLnTx/>
                <a:uFillTx/>
                <a:latin typeface="Bernina Sans Light"/>
                <a:ea typeface="+mn-ea"/>
                <a:cs typeface="+mn-cs"/>
              </a:rPr>
              <a:t>） – </a:t>
            </a:r>
            <a:r>
              <a:rPr kumimoji="0" lang="en-US" sz="2400" b="0" i="0" u="none" strike="noStrike" kern="1200" cap="none" spc="0" normalizeH="0" baseline="0" noProof="0" dirty="0" err="1">
                <a:ln>
                  <a:noFill/>
                </a:ln>
                <a:solidFill>
                  <a:srgbClr val="FFFFFF"/>
                </a:solidFill>
                <a:effectLst/>
                <a:uLnTx/>
                <a:uFillTx/>
                <a:latin typeface="Bernina Sans Light"/>
                <a:ea typeface="+mn-ea"/>
                <a:cs typeface="+mn-cs"/>
              </a:rPr>
              <a:t>在生产中自动</a:t>
            </a:r>
            <a:r>
              <a:rPr kumimoji="0" lang="zh-TW" altLang="en-US" sz="2400" b="0" i="0" u="none" strike="noStrike" kern="1200" cap="none" spc="0" normalizeH="0" baseline="0" noProof="0" dirty="0">
                <a:ln>
                  <a:noFill/>
                </a:ln>
                <a:solidFill>
                  <a:srgbClr val="FFFFFF"/>
                </a:solidFill>
                <a:effectLst/>
                <a:uLnTx/>
                <a:uFillTx/>
                <a:latin typeface="Bernina Sans Light"/>
                <a:ea typeface="+mn-ea"/>
                <a:cs typeface="+mn-cs"/>
              </a:rPr>
              <a:t>处理</a:t>
            </a:r>
            <a:r>
              <a:rPr kumimoji="0" lang="en-US" sz="2400" b="0" i="0" u="none" strike="noStrike" kern="1200" cap="none" spc="0" normalizeH="0" baseline="0" noProof="0" dirty="0" err="1">
                <a:ln>
                  <a:noFill/>
                </a:ln>
                <a:solidFill>
                  <a:srgbClr val="FFFFFF"/>
                </a:solidFill>
                <a:effectLst/>
                <a:uLnTx/>
                <a:uFillTx/>
                <a:latin typeface="Bernina Sans Light"/>
                <a:ea typeface="+mn-ea"/>
                <a:cs typeface="+mn-cs"/>
              </a:rPr>
              <a:t>不良部署</a:t>
            </a:r>
            <a:endParaRPr kumimoji="0" lang="en-US" sz="2400" b="0" i="0" u="none" strike="noStrike" kern="1200" cap="none" spc="0" normalizeH="0" baseline="0" noProof="0" dirty="0">
              <a:ln>
                <a:noFill/>
              </a:ln>
              <a:solidFill>
                <a:srgbClr val="FFFFFF"/>
              </a:solidFill>
              <a:effectLst/>
              <a:uLnTx/>
              <a:uFillTx/>
              <a:latin typeface="Bernina Sans Light"/>
              <a:ea typeface="+mn-ea"/>
              <a:cs typeface="+mn-cs"/>
            </a:endParaRPr>
          </a:p>
        </p:txBody>
      </p:sp>
      <p:sp>
        <p:nvSpPr>
          <p:cNvPr id="27" name="TextBox 26">
            <a:extLst>
              <a:ext uri="{FF2B5EF4-FFF2-40B4-BE49-F238E27FC236}">
                <a16:creationId xmlns:a16="http://schemas.microsoft.com/office/drawing/2014/main" id="{1783183E-0618-40BA-8962-EA30CDDF0200}"/>
              </a:ext>
            </a:extLst>
          </p:cNvPr>
          <p:cNvSpPr txBox="1"/>
          <p:nvPr/>
        </p:nvSpPr>
        <p:spPr>
          <a:xfrm>
            <a:off x="4513549" y="2809735"/>
            <a:ext cx="7072567"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srgbClr val="FFFFFF"/>
                </a:solidFill>
                <a:effectLst/>
                <a:uLnTx/>
                <a:uFillTx/>
                <a:latin typeface="Bernina Sans Light"/>
              </a:rPr>
              <a:t>自动部署</a:t>
            </a:r>
            <a:r>
              <a:rPr kumimoji="0" lang="en-US" sz="2400" b="0" i="0" u="none" strike="noStrike" kern="1200" cap="none" spc="0" normalizeH="0" baseline="0" noProof="0" dirty="0">
                <a:ln>
                  <a:noFill/>
                </a:ln>
                <a:solidFill>
                  <a:srgbClr val="FFFFFF"/>
                </a:solidFill>
                <a:effectLst/>
                <a:uLnTx/>
                <a:uFillTx/>
                <a:latin typeface="Bernina Sans Light"/>
              </a:rPr>
              <a:t>（</a:t>
            </a:r>
            <a:r>
              <a:rPr lang="en-US" sz="2400" dirty="0">
                <a:solidFill>
                  <a:srgbClr val="FFFFFF"/>
                </a:solidFill>
                <a:latin typeface="Bernina Sans Light"/>
              </a:rPr>
              <a:t>Shift-Right</a:t>
            </a:r>
            <a:r>
              <a:rPr kumimoji="0" lang="en-US" sz="2400" b="0" i="0" u="none" strike="noStrike" kern="1200" cap="none" spc="0" normalizeH="0" baseline="0" noProof="0" dirty="0">
                <a:ln>
                  <a:noFill/>
                </a:ln>
                <a:solidFill>
                  <a:srgbClr val="FFFFFF"/>
                </a:solidFill>
                <a:effectLst/>
                <a:uLnTx/>
                <a:uFillTx/>
                <a:latin typeface="Bernina Sans Light"/>
              </a:rPr>
              <a:t>） – 推</a:t>
            </a:r>
            <a:r>
              <a:rPr kumimoji="0" lang="zh-TW" altLang="en-US" sz="2400" b="0" i="0" u="none" strike="noStrike" kern="1200" cap="none" spc="0" normalizeH="0" baseline="0" noProof="0" dirty="0">
                <a:ln>
                  <a:noFill/>
                </a:ln>
                <a:solidFill>
                  <a:srgbClr val="FFFFFF"/>
                </a:solidFill>
                <a:effectLst/>
                <a:uLnTx/>
                <a:uFillTx/>
                <a:latin typeface="Bernina Sans Light"/>
              </a:rPr>
              <a:t>广</a:t>
            </a:r>
            <a:r>
              <a:rPr kumimoji="0" lang="en-US" sz="2400" b="0" i="0" u="none" strike="noStrike" kern="1200" cap="none" spc="0" normalizeH="0" baseline="0" noProof="0" dirty="0">
                <a:ln>
                  <a:noFill/>
                </a:ln>
                <a:solidFill>
                  <a:srgbClr val="FFFFFF"/>
                </a:solidFill>
                <a:effectLst/>
                <a:uLnTx/>
                <a:uFillTx/>
                <a:latin typeface="Bernina Sans Light"/>
              </a:rPr>
              <a:t>"</a:t>
            </a:r>
            <a:r>
              <a:rPr kumimoji="0" lang="en-US" sz="2400" b="0" i="0" u="none" strike="noStrike" kern="1200" cap="none" spc="0" normalizeH="0" baseline="0" noProof="0" dirty="0" err="1">
                <a:ln>
                  <a:noFill/>
                </a:ln>
                <a:solidFill>
                  <a:srgbClr val="FFFFFF"/>
                </a:solidFill>
                <a:effectLst/>
                <a:uLnTx/>
                <a:uFillTx/>
                <a:latin typeface="Bernina Sans Light"/>
              </a:rPr>
              <a:t>监控即代码</a:t>
            </a:r>
            <a:r>
              <a:rPr kumimoji="0" lang="en-US" sz="2400" b="0" i="0" u="none" strike="noStrike" kern="1200" cap="none" spc="0" normalizeH="0" baseline="0" noProof="0" dirty="0">
                <a:ln>
                  <a:noFill/>
                </a:ln>
                <a:solidFill>
                  <a:srgbClr val="FFFFFF"/>
                </a:solidFill>
                <a:effectLst/>
                <a:uLnTx/>
                <a:uFillTx/>
                <a:latin typeface="Bernina Sans Light"/>
              </a:rPr>
              <a:t>", </a:t>
            </a:r>
            <a:r>
              <a:rPr kumimoji="0" lang="en-US" sz="2400" b="0" i="0" u="none" strike="noStrike" kern="1200" cap="none" spc="0" normalizeH="0" baseline="0" noProof="0" dirty="0" err="1">
                <a:ln>
                  <a:noFill/>
                </a:ln>
                <a:solidFill>
                  <a:srgbClr val="FFFFFF"/>
                </a:solidFill>
                <a:effectLst/>
                <a:uLnTx/>
                <a:uFillTx/>
                <a:latin typeface="Bernina Sans Light"/>
              </a:rPr>
              <a:t>实现自动验证和自动</a:t>
            </a:r>
            <a:r>
              <a:rPr kumimoji="0" lang="zh-TW" altLang="en-US" sz="2400" b="0" i="0" u="none" strike="noStrike" kern="1200" cap="none" spc="0" normalizeH="0" baseline="0" noProof="0" dirty="0">
                <a:ln>
                  <a:noFill/>
                </a:ln>
                <a:solidFill>
                  <a:srgbClr val="FFFFFF"/>
                </a:solidFill>
                <a:effectLst/>
                <a:uLnTx/>
                <a:uFillTx/>
                <a:latin typeface="Bernina Sans Light"/>
              </a:rPr>
              <a:t>告</a:t>
            </a:r>
            <a:r>
              <a:rPr kumimoji="0" lang="en-US" sz="2400" b="0" i="0" u="none" strike="noStrike" kern="1200" cap="none" spc="0" normalizeH="0" baseline="0" noProof="0" dirty="0">
                <a:ln>
                  <a:noFill/>
                </a:ln>
                <a:solidFill>
                  <a:srgbClr val="FFFFFF"/>
                </a:solidFill>
                <a:effectLst/>
                <a:uLnTx/>
                <a:uFillTx/>
                <a:latin typeface="Bernina Sans Light"/>
              </a:rPr>
              <a:t>警</a:t>
            </a:r>
          </a:p>
        </p:txBody>
      </p:sp>
      <p:sp>
        <p:nvSpPr>
          <p:cNvPr id="28" name="TextBox 27">
            <a:extLst>
              <a:ext uri="{FF2B5EF4-FFF2-40B4-BE49-F238E27FC236}">
                <a16:creationId xmlns:a16="http://schemas.microsoft.com/office/drawing/2014/main" id="{C13188E4-9288-4E15-A50A-B3C7785702A6}"/>
              </a:ext>
            </a:extLst>
          </p:cNvPr>
          <p:cNvSpPr txBox="1"/>
          <p:nvPr/>
        </p:nvSpPr>
        <p:spPr>
          <a:xfrm>
            <a:off x="5069196" y="4105876"/>
            <a:ext cx="6818004" cy="830997"/>
          </a:xfrm>
          <a:prstGeom prst="rect">
            <a:avLst/>
          </a:prstGeom>
          <a:noFill/>
        </p:spPr>
        <p:txBody>
          <a:bodyPr wrap="square" rtlCol="0">
            <a:spAutoFit/>
          </a:bodyPr>
          <a:lstStyle/>
          <a:p>
            <a:pPr marL="285750" lvl="0" indent="-285750">
              <a:buFont typeface="Arial" panose="020B0604020202020204" pitchFamily="34" charset="0"/>
              <a:buChar char="•"/>
              <a:defRPr/>
            </a:pPr>
            <a:r>
              <a:rPr kumimoji="0" lang="en-US" sz="2400" b="0" i="0" u="none" strike="noStrike" kern="1200" cap="none" spc="0" normalizeH="0" baseline="0" noProof="0" dirty="0" err="1">
                <a:ln>
                  <a:noFill/>
                </a:ln>
                <a:solidFill>
                  <a:srgbClr val="FFFFFF"/>
                </a:solidFill>
                <a:effectLst/>
                <a:uLnTx/>
                <a:uFillTx/>
                <a:latin typeface="Bernina Sans Light"/>
              </a:rPr>
              <a:t>自动化质量</a:t>
            </a:r>
            <a:r>
              <a:rPr kumimoji="0" lang="en-US" sz="2400" b="0" i="0" u="none" strike="noStrike" kern="1200" cap="none" spc="0" normalizeH="0" baseline="0" noProof="0" dirty="0">
                <a:ln>
                  <a:noFill/>
                </a:ln>
                <a:solidFill>
                  <a:srgbClr val="FFFFFF"/>
                </a:solidFill>
                <a:effectLst/>
                <a:uLnTx/>
                <a:uFillTx/>
                <a:latin typeface="Bernina Sans Light"/>
              </a:rPr>
              <a:t>（</a:t>
            </a:r>
            <a:r>
              <a:rPr lang="en-US" sz="2400" dirty="0">
                <a:solidFill>
                  <a:srgbClr val="FFFFFF"/>
                </a:solidFill>
                <a:latin typeface="Bernina Sans Light"/>
              </a:rPr>
              <a:t>Shift-Left</a:t>
            </a:r>
            <a:r>
              <a:rPr kumimoji="0" lang="en-US" sz="2400" b="0" i="0" u="none" strike="noStrike" kern="1200" cap="none" spc="0" normalizeH="0" baseline="0" noProof="0" dirty="0">
                <a:ln>
                  <a:noFill/>
                </a:ln>
                <a:solidFill>
                  <a:srgbClr val="FFFFFF"/>
                </a:solidFill>
                <a:effectLst/>
                <a:uLnTx/>
                <a:uFillTx/>
                <a:latin typeface="Bernina Sans Light"/>
              </a:rPr>
              <a:t>） – </a:t>
            </a:r>
            <a:r>
              <a:rPr kumimoji="0" lang="zh-TW" altLang="en-US" sz="2400" b="0" i="0" u="none" strike="noStrike" kern="1200" cap="none" spc="0" normalizeH="0" baseline="0" noProof="0" dirty="0">
                <a:ln>
                  <a:noFill/>
                </a:ln>
                <a:solidFill>
                  <a:srgbClr val="FFFFFF"/>
                </a:solidFill>
                <a:effectLst/>
                <a:uLnTx/>
                <a:uFillTx/>
                <a:latin typeface="Bernina Sans Light"/>
              </a:rPr>
              <a:t>发布</a:t>
            </a:r>
            <a:r>
              <a:rPr lang="en-US" sz="2400" dirty="0" err="1">
                <a:solidFill>
                  <a:srgbClr val="FFFFFF"/>
                </a:solidFill>
              </a:rPr>
              <a:t>管道自动</a:t>
            </a:r>
            <a:r>
              <a:rPr lang="zh-TW" altLang="en-US" sz="2400" dirty="0">
                <a:solidFill>
                  <a:srgbClr val="FFFFFF"/>
                </a:solidFill>
              </a:rPr>
              <a:t>化</a:t>
            </a:r>
            <a:r>
              <a:rPr lang="en-US" sz="2400" dirty="0">
                <a:solidFill>
                  <a:srgbClr val="FFFFFF"/>
                </a:solidFill>
              </a:rPr>
              <a:t>, </a:t>
            </a:r>
            <a:r>
              <a:rPr lang="en-US" sz="2400" dirty="0" err="1">
                <a:solidFill>
                  <a:srgbClr val="FFFFFF"/>
                </a:solidFill>
              </a:rPr>
              <a:t>停止更改</a:t>
            </a:r>
            <a:r>
              <a:rPr lang="zh-TW" altLang="en-US" sz="2400" dirty="0">
                <a:solidFill>
                  <a:srgbClr val="FFFFFF"/>
                </a:solidFill>
              </a:rPr>
              <a:t>了的</a:t>
            </a:r>
            <a:r>
              <a:rPr lang="en-US" sz="2400" dirty="0" err="1">
                <a:solidFill>
                  <a:srgbClr val="FFFFFF"/>
                </a:solidFill>
              </a:rPr>
              <a:t>不良代码</a:t>
            </a:r>
            <a:r>
              <a:rPr lang="zh-TW" altLang="en-US" sz="2400" dirty="0">
                <a:solidFill>
                  <a:srgbClr val="FFFFFF"/>
                </a:solidFill>
              </a:rPr>
              <a:t>推送到生</a:t>
            </a:r>
            <a:r>
              <a:rPr lang="en-US" sz="2400" dirty="0" err="1">
                <a:solidFill>
                  <a:srgbClr val="FFFFFF"/>
                </a:solidFill>
              </a:rPr>
              <a:t>产品</a:t>
            </a:r>
            <a:r>
              <a:rPr lang="zh-TW" altLang="en-US" sz="2400" dirty="0">
                <a:solidFill>
                  <a:srgbClr val="FFFFFF"/>
                </a:solidFill>
              </a:rPr>
              <a:t>环境</a:t>
            </a:r>
            <a:endParaRPr kumimoji="0" lang="en-US" sz="2400" b="0" i="0" u="none" strike="noStrike" kern="1200" cap="none" spc="0" normalizeH="0" baseline="0" noProof="0" dirty="0">
              <a:ln>
                <a:noFill/>
              </a:ln>
              <a:solidFill>
                <a:srgbClr val="FFFFFF"/>
              </a:solidFill>
              <a:effectLst/>
              <a:uLnTx/>
              <a:uFillTx/>
              <a:latin typeface="Bernina Sans Light"/>
            </a:endParaRPr>
          </a:p>
        </p:txBody>
      </p:sp>
      <p:sp>
        <p:nvSpPr>
          <p:cNvPr id="29" name="TextBox 28">
            <a:extLst>
              <a:ext uri="{FF2B5EF4-FFF2-40B4-BE49-F238E27FC236}">
                <a16:creationId xmlns:a16="http://schemas.microsoft.com/office/drawing/2014/main" id="{04AACBEE-C73F-4B7F-A4C1-FC75500043FD}"/>
              </a:ext>
            </a:extLst>
          </p:cNvPr>
          <p:cNvSpPr txBox="1"/>
          <p:nvPr/>
        </p:nvSpPr>
        <p:spPr>
          <a:xfrm>
            <a:off x="5645220" y="5468304"/>
            <a:ext cx="5708580"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Bernina Sans Light"/>
                <a:ea typeface="+mn-ea"/>
                <a:cs typeface="+mn-cs"/>
              </a:rPr>
              <a:t>自动化监控 – 战略性地使用监控作为端到端管道的功能</a:t>
            </a:r>
          </a:p>
        </p:txBody>
      </p:sp>
      <p:sp>
        <p:nvSpPr>
          <p:cNvPr id="30" name="Title 1">
            <a:extLst>
              <a:ext uri="{FF2B5EF4-FFF2-40B4-BE49-F238E27FC236}">
                <a16:creationId xmlns:a16="http://schemas.microsoft.com/office/drawing/2014/main" id="{A0D7BDB0-D2B0-42BA-92C7-75CC826E89D7}"/>
              </a:ext>
            </a:extLst>
          </p:cNvPr>
          <p:cNvSpPr txBox="1">
            <a:spLocks/>
          </p:cNvSpPr>
          <p:nvPr/>
        </p:nvSpPr>
        <p:spPr>
          <a:xfrm>
            <a:off x="747952" y="298717"/>
            <a:ext cx="10515600" cy="736844"/>
          </a:xfrm>
          <a:prstGeom prst="rect">
            <a:avLst/>
          </a:prstGeom>
        </p:spPr>
        <p:txBody>
          <a:bodyPr vert="horz" lIns="91440" tIns="45720" rIns="91440" bIns="45720" rtlCol="0" anchor="ctr">
            <a:normAutofit/>
          </a:bodyPr>
          <a:lst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a:lstStyle>
          <a:p>
            <a:pPr lvl="0">
              <a:defRPr/>
            </a:pPr>
            <a:endParaRPr kumimoji="0" lang="en-US" sz="2800" b="0" i="0" u="none" strike="noStrike" kern="1200" cap="none" spc="0" normalizeH="0" baseline="0" noProof="0" dirty="0">
              <a:ln>
                <a:noFill/>
              </a:ln>
              <a:solidFill>
                <a:srgbClr val="FFFFFF"/>
              </a:solidFill>
              <a:effectLst/>
              <a:uLnTx/>
              <a:uFillTx/>
              <a:latin typeface="Bernina Sans"/>
              <a:ea typeface="+mj-ea"/>
              <a:cs typeface="Calibri" panose="020F0502020204030204" pitchFamily="34" charset="0"/>
            </a:endParaRPr>
          </a:p>
        </p:txBody>
      </p:sp>
      <p:sp>
        <p:nvSpPr>
          <p:cNvPr id="4" name="Title 3">
            <a:extLst>
              <a:ext uri="{FF2B5EF4-FFF2-40B4-BE49-F238E27FC236}">
                <a16:creationId xmlns:a16="http://schemas.microsoft.com/office/drawing/2014/main" id="{EEE90BD1-975A-4430-A9AB-C908E83EAD1B}"/>
              </a:ext>
            </a:extLst>
          </p:cNvPr>
          <p:cNvSpPr>
            <a:spLocks noGrp="1"/>
          </p:cNvSpPr>
          <p:nvPr>
            <p:ph type="title"/>
          </p:nvPr>
        </p:nvSpPr>
        <p:spPr/>
        <p:txBody>
          <a:bodyPr>
            <a:normAutofit/>
          </a:bodyPr>
          <a:lstStyle/>
          <a:p>
            <a:r>
              <a:rPr lang="zh-TW" altLang="en-US" b="0" dirty="0">
                <a:solidFill>
                  <a:srgbClr val="FFFFFF"/>
                </a:solidFill>
                <a:latin typeface="Bernina Sans"/>
              </a:rPr>
              <a:t>主要蓝图 </a:t>
            </a:r>
            <a:r>
              <a:rPr lang="en-US" altLang="zh-TW" b="0" dirty="0">
                <a:solidFill>
                  <a:srgbClr val="FFFFFF"/>
                </a:solidFill>
                <a:latin typeface="Bernina Sans"/>
              </a:rPr>
              <a:t>-</a:t>
            </a:r>
            <a:r>
              <a:rPr lang="en-US" b="0" dirty="0">
                <a:solidFill>
                  <a:srgbClr val="FFFFFF"/>
                </a:solidFill>
                <a:latin typeface="Bernina Sans"/>
              </a:rPr>
              <a:t> </a:t>
            </a:r>
            <a:r>
              <a:rPr lang="en-US" b="0" dirty="0" err="1">
                <a:solidFill>
                  <a:srgbClr val="FFFFFF"/>
                </a:solidFill>
                <a:latin typeface="Bernina Sans"/>
              </a:rPr>
              <a:t>牢不可破的</a:t>
            </a:r>
            <a:r>
              <a:rPr lang="zh-TW" altLang="en-US" b="0" dirty="0">
                <a:solidFill>
                  <a:srgbClr val="FFFFFF"/>
                </a:solidFill>
                <a:latin typeface="Bernina Sans"/>
              </a:rPr>
              <a:t>持</a:t>
            </a:r>
            <a:r>
              <a:rPr lang="en-US" b="0" dirty="0" err="1">
                <a:solidFill>
                  <a:srgbClr val="FFFFFF"/>
                </a:solidFill>
                <a:latin typeface="Bernina Sans"/>
              </a:rPr>
              <a:t>续交付模式</a:t>
            </a:r>
            <a:endParaRPr lang="en-HK" dirty="0"/>
          </a:p>
        </p:txBody>
      </p:sp>
    </p:spTree>
    <p:extLst>
      <p:ext uri="{BB962C8B-B14F-4D97-AF65-F5344CB8AC3E}">
        <p14:creationId xmlns:p14="http://schemas.microsoft.com/office/powerpoint/2010/main" val="336297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P spid="24" grpId="0" animBg="1"/>
      <p:bldP spid="26" grpId="0"/>
      <p:bldP spid="27" grpId="0"/>
      <p:bldP spid="28"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91789-7E5B-4BC9-BE45-50D190C8BBAC}"/>
              </a:ext>
            </a:extLst>
          </p:cNvPr>
          <p:cNvSpPr>
            <a:spLocks noGrp="1"/>
          </p:cNvSpPr>
          <p:nvPr>
            <p:ph type="title"/>
          </p:nvPr>
        </p:nvSpPr>
        <p:spPr/>
        <p:txBody>
          <a:bodyPr/>
          <a:lstStyle/>
          <a:p>
            <a:r>
              <a:rPr lang="en-US" dirty="0"/>
              <a:t>验证我们的群集设置</a:t>
            </a:r>
          </a:p>
        </p:txBody>
      </p:sp>
      <p:sp>
        <p:nvSpPr>
          <p:cNvPr id="3" name="Text Placeholder 2">
            <a:extLst>
              <a:ext uri="{FF2B5EF4-FFF2-40B4-BE49-F238E27FC236}">
                <a16:creationId xmlns:a16="http://schemas.microsoft.com/office/drawing/2014/main" id="{328651D8-3040-49FE-B359-A81FC4185CAC}"/>
              </a:ext>
            </a:extLst>
          </p:cNvPr>
          <p:cNvSpPr>
            <a:spLocks noGrp="1"/>
          </p:cNvSpPr>
          <p:nvPr>
            <p:ph idx="1"/>
          </p:nvPr>
        </p:nvSpPr>
        <p:spPr/>
        <p:txBody>
          <a:bodyPr/>
          <a:lstStyle/>
          <a:p>
            <a:r>
              <a:rPr lang="en-US" dirty="0" err="1"/>
              <a:t>让我们确保袜子店</a:t>
            </a:r>
            <a:r>
              <a:rPr lang="zh-TW" altLang="en-US" dirty="0"/>
              <a:t>应用</a:t>
            </a:r>
            <a:r>
              <a:rPr lang="en-US" dirty="0" err="1"/>
              <a:t>服务也通过运行以下命令创建</a:t>
            </a:r>
            <a:r>
              <a:rPr lang="en-US" dirty="0"/>
              <a:t>：</a:t>
            </a:r>
          </a:p>
          <a:p>
            <a:pPr lvl="1"/>
            <a:r>
              <a:rPr lang="en-US" dirty="0"/>
              <a:t>$</a:t>
            </a:r>
            <a:r>
              <a:rPr lang="en-US" dirty="0" err="1"/>
              <a:t>kubectl</a:t>
            </a:r>
            <a:r>
              <a:rPr lang="en-US" dirty="0"/>
              <a:t> get svc –n dev  -o wide</a:t>
            </a:r>
          </a:p>
          <a:p>
            <a:r>
              <a:rPr lang="en-US" dirty="0" err="1"/>
              <a:t>我们的购物车和前端服务应分配外部</a:t>
            </a:r>
            <a:r>
              <a:rPr lang="en-US" dirty="0"/>
              <a:t> IP 地址</a:t>
            </a:r>
          </a:p>
          <a:p>
            <a:r>
              <a:rPr lang="en-US" dirty="0" err="1"/>
              <a:t>注意：还可以通过</a:t>
            </a:r>
            <a:r>
              <a:rPr lang="en-US" dirty="0"/>
              <a:t> </a:t>
            </a:r>
            <a:r>
              <a:rPr lang="en-US" altLang="zh-CN" dirty="0" err="1"/>
              <a:t>aliyun</a:t>
            </a:r>
            <a:r>
              <a:rPr lang="en-US" dirty="0"/>
              <a:t> </a:t>
            </a:r>
            <a:r>
              <a:rPr lang="en-US" dirty="0" err="1"/>
              <a:t>控制台屏幕左侧的菜单中选择</a:t>
            </a:r>
            <a:r>
              <a:rPr lang="en-US" dirty="0"/>
              <a:t> “</a:t>
            </a:r>
            <a:r>
              <a:rPr lang="zh-CN" altLang="en-US" dirty="0"/>
              <a:t>概述</a:t>
            </a:r>
            <a:r>
              <a:rPr lang="en-US" dirty="0"/>
              <a:t>“ </a:t>
            </a:r>
            <a:r>
              <a:rPr lang="en-US" dirty="0" err="1"/>
              <a:t>进行验证</a:t>
            </a:r>
            <a:endParaRPr lang="en-US" dirty="0"/>
          </a:p>
        </p:txBody>
      </p:sp>
      <p:pic>
        <p:nvPicPr>
          <p:cNvPr id="4" name="图片 3">
            <a:extLst>
              <a:ext uri="{FF2B5EF4-FFF2-40B4-BE49-F238E27FC236}">
                <a16:creationId xmlns:a16="http://schemas.microsoft.com/office/drawing/2014/main" id="{E6F5F30D-D569-47F1-A96E-8C535D785407}"/>
              </a:ext>
            </a:extLst>
          </p:cNvPr>
          <p:cNvPicPr>
            <a:picLocks noChangeAspect="1"/>
          </p:cNvPicPr>
          <p:nvPr/>
        </p:nvPicPr>
        <p:blipFill>
          <a:blip r:embed="rId3"/>
          <a:stretch>
            <a:fillRect/>
          </a:stretch>
        </p:blipFill>
        <p:spPr>
          <a:xfrm>
            <a:off x="1125070" y="3837694"/>
            <a:ext cx="10228730" cy="2655180"/>
          </a:xfrm>
          <a:prstGeom prst="rect">
            <a:avLst/>
          </a:prstGeom>
        </p:spPr>
      </p:pic>
    </p:spTree>
    <p:extLst>
      <p:ext uri="{BB962C8B-B14F-4D97-AF65-F5344CB8AC3E}">
        <p14:creationId xmlns:p14="http://schemas.microsoft.com/office/powerpoint/2010/main" val="3991820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D78CAE-794E-46DB-A3D7-1AA52ACF4A78}"/>
              </a:ext>
            </a:extLst>
          </p:cNvPr>
          <p:cNvSpPr>
            <a:spLocks noGrp="1"/>
          </p:cNvSpPr>
          <p:nvPr>
            <p:ph type="title"/>
          </p:nvPr>
        </p:nvSpPr>
        <p:spPr/>
        <p:txBody>
          <a:bodyPr/>
          <a:lstStyle/>
          <a:p>
            <a:r>
              <a:rPr lang="zh-CN" altLang="en-US" dirty="0"/>
              <a:t>验证集群状态</a:t>
            </a:r>
          </a:p>
        </p:txBody>
      </p:sp>
      <p:sp>
        <p:nvSpPr>
          <p:cNvPr id="3" name="内容占位符 2">
            <a:extLst>
              <a:ext uri="{FF2B5EF4-FFF2-40B4-BE49-F238E27FC236}">
                <a16:creationId xmlns:a16="http://schemas.microsoft.com/office/drawing/2014/main" id="{D37F1B27-3114-40FD-B937-3D4C590AB5C9}"/>
              </a:ext>
            </a:extLst>
          </p:cNvPr>
          <p:cNvSpPr>
            <a:spLocks noGrp="1"/>
          </p:cNvSpPr>
          <p:nvPr>
            <p:ph idx="1"/>
          </p:nvPr>
        </p:nvSpPr>
        <p:spPr/>
        <p:txBody>
          <a:bodyPr/>
          <a:lstStyle/>
          <a:p>
            <a:r>
              <a:rPr lang="zh-CN" altLang="en-US" dirty="0"/>
              <a:t>在概述里，所有的应用状态都是正常的</a:t>
            </a:r>
          </a:p>
        </p:txBody>
      </p:sp>
      <p:pic>
        <p:nvPicPr>
          <p:cNvPr id="5" name="图片 4">
            <a:extLst>
              <a:ext uri="{FF2B5EF4-FFF2-40B4-BE49-F238E27FC236}">
                <a16:creationId xmlns:a16="http://schemas.microsoft.com/office/drawing/2014/main" id="{67F36586-0D58-4D36-BE13-CA9AC4AD0B4F}"/>
              </a:ext>
            </a:extLst>
          </p:cNvPr>
          <p:cNvPicPr>
            <a:picLocks noChangeAspect="1"/>
          </p:cNvPicPr>
          <p:nvPr/>
        </p:nvPicPr>
        <p:blipFill>
          <a:blip r:embed="rId2"/>
          <a:stretch>
            <a:fillRect/>
          </a:stretch>
        </p:blipFill>
        <p:spPr>
          <a:xfrm>
            <a:off x="838200" y="2424202"/>
            <a:ext cx="10381129" cy="3064034"/>
          </a:xfrm>
          <a:prstGeom prst="rect">
            <a:avLst/>
          </a:prstGeom>
        </p:spPr>
      </p:pic>
    </p:spTree>
    <p:extLst>
      <p:ext uri="{BB962C8B-B14F-4D97-AF65-F5344CB8AC3E}">
        <p14:creationId xmlns:p14="http://schemas.microsoft.com/office/powerpoint/2010/main" val="2811818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ABBC4-F4C4-4DA8-8137-4329485B253E}"/>
              </a:ext>
            </a:extLst>
          </p:cNvPr>
          <p:cNvSpPr>
            <a:spLocks noGrp="1"/>
          </p:cNvSpPr>
          <p:nvPr>
            <p:ph type="title"/>
          </p:nvPr>
        </p:nvSpPr>
        <p:spPr/>
        <p:txBody>
          <a:bodyPr/>
          <a:lstStyle/>
          <a:p>
            <a:r>
              <a:rPr lang="en-US" dirty="0"/>
              <a:t>验证我们的群集设置</a:t>
            </a:r>
          </a:p>
        </p:txBody>
      </p:sp>
      <p:sp>
        <p:nvSpPr>
          <p:cNvPr id="3" name="Text Placeholder 2">
            <a:extLst>
              <a:ext uri="{FF2B5EF4-FFF2-40B4-BE49-F238E27FC236}">
                <a16:creationId xmlns:a16="http://schemas.microsoft.com/office/drawing/2014/main" id="{1C5A3D47-3B26-468E-9005-868D1346A510}"/>
              </a:ext>
            </a:extLst>
          </p:cNvPr>
          <p:cNvSpPr>
            <a:spLocks noGrp="1"/>
          </p:cNvSpPr>
          <p:nvPr>
            <p:ph idx="1"/>
          </p:nvPr>
        </p:nvSpPr>
        <p:spPr>
          <a:xfrm>
            <a:off x="838199" y="1524000"/>
            <a:ext cx="10787743" cy="4652963"/>
          </a:xfrm>
        </p:spPr>
        <p:txBody>
          <a:bodyPr/>
          <a:lstStyle/>
          <a:p>
            <a:r>
              <a:rPr lang="en-US" dirty="0"/>
              <a:t>让我们通过复制和粘贴前端服务的外部 IP </a:t>
            </a:r>
            <a:r>
              <a:rPr lang="en-US" dirty="0" err="1"/>
              <a:t>和端口</a:t>
            </a:r>
            <a:r>
              <a:rPr lang="en-US" dirty="0"/>
              <a:t>, 在 Web </a:t>
            </a:r>
            <a:r>
              <a:rPr lang="en-US" dirty="0" err="1"/>
              <a:t>浏览器中启动</a:t>
            </a:r>
            <a:r>
              <a:rPr lang="zh-TW" altLang="en-US" dirty="0"/>
              <a:t>应用</a:t>
            </a:r>
            <a:endParaRPr lang="en-US" altLang="zh-TW" dirty="0"/>
          </a:p>
          <a:p>
            <a:pPr lvl="1"/>
            <a:r>
              <a:rPr lang="en-US" dirty="0" err="1"/>
              <a:t>在前面的示例中</a:t>
            </a:r>
            <a:r>
              <a:rPr lang="en-US" dirty="0"/>
              <a:t>, </a:t>
            </a:r>
            <a:r>
              <a:rPr lang="zh-TW" altLang="en-US" dirty="0"/>
              <a:t>这会</a:t>
            </a:r>
            <a:r>
              <a:rPr lang="en-US" dirty="0" err="1"/>
              <a:t>是：</a:t>
            </a:r>
            <a:r>
              <a:rPr lang="en-US" dirty="0" err="1">
                <a:hlinkClick r:id="rId3" invalidUrl="http://:8080/"/>
              </a:rPr>
              <a:t>http</a:t>
            </a:r>
            <a:r>
              <a:rPr lang="en-US" dirty="0">
                <a:hlinkClick r:id="rId4" invalidUrl="http://:8080/"/>
              </a:rPr>
              <a:t>://39.98.29.216:8080</a:t>
            </a:r>
            <a:endParaRPr lang="en-US" dirty="0"/>
          </a:p>
          <a:p>
            <a:r>
              <a:rPr lang="en-US" dirty="0" err="1"/>
              <a:t>袜子店主页应出现在您的浏览器</a:t>
            </a:r>
            <a:endParaRPr lang="en-US" dirty="0"/>
          </a:p>
          <a:p>
            <a:endParaRPr lang="en-US" dirty="0"/>
          </a:p>
        </p:txBody>
      </p:sp>
      <p:pic>
        <p:nvPicPr>
          <p:cNvPr id="4" name="Picture 3">
            <a:extLst>
              <a:ext uri="{FF2B5EF4-FFF2-40B4-BE49-F238E27FC236}">
                <a16:creationId xmlns:a16="http://schemas.microsoft.com/office/drawing/2014/main" id="{67C8B060-7EAC-4B40-8978-025BC53A46EC}"/>
              </a:ext>
            </a:extLst>
          </p:cNvPr>
          <p:cNvPicPr>
            <a:picLocks noChangeAspect="1"/>
          </p:cNvPicPr>
          <p:nvPr/>
        </p:nvPicPr>
        <p:blipFill>
          <a:blip r:embed="rId5"/>
          <a:stretch>
            <a:fillRect/>
          </a:stretch>
        </p:blipFill>
        <p:spPr>
          <a:xfrm>
            <a:off x="6445886" y="2523732"/>
            <a:ext cx="5746114" cy="4334268"/>
          </a:xfrm>
          <a:prstGeom prst="rect">
            <a:avLst/>
          </a:prstGeom>
        </p:spPr>
      </p:pic>
    </p:spTree>
    <p:extLst>
      <p:ext uri="{BB962C8B-B14F-4D97-AF65-F5344CB8AC3E}">
        <p14:creationId xmlns:p14="http://schemas.microsoft.com/office/powerpoint/2010/main" val="216420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572F-AEC7-4C00-84EC-4AA2E876FFED}"/>
              </a:ext>
            </a:extLst>
          </p:cNvPr>
          <p:cNvSpPr>
            <a:spLocks noGrp="1"/>
          </p:cNvSpPr>
          <p:nvPr>
            <p:ph type="title"/>
          </p:nvPr>
        </p:nvSpPr>
        <p:spPr/>
        <p:txBody>
          <a:bodyPr/>
          <a:lstStyle/>
          <a:p>
            <a:r>
              <a:rPr lang="en-US" dirty="0" err="1"/>
              <a:t>验证</a:t>
            </a:r>
            <a:r>
              <a:rPr lang="en-US" dirty="0"/>
              <a:t> Dynatrace</a:t>
            </a:r>
          </a:p>
        </p:txBody>
      </p:sp>
      <p:sp>
        <p:nvSpPr>
          <p:cNvPr id="3" name="Text Placeholder 2">
            <a:extLst>
              <a:ext uri="{FF2B5EF4-FFF2-40B4-BE49-F238E27FC236}">
                <a16:creationId xmlns:a16="http://schemas.microsoft.com/office/drawing/2014/main" id="{7C422B9F-6144-46D8-A323-F4B24E74D875}"/>
              </a:ext>
            </a:extLst>
          </p:cNvPr>
          <p:cNvSpPr>
            <a:spLocks noGrp="1"/>
          </p:cNvSpPr>
          <p:nvPr>
            <p:ph idx="1"/>
          </p:nvPr>
        </p:nvSpPr>
        <p:spPr/>
        <p:txBody>
          <a:bodyPr/>
          <a:lstStyle/>
          <a:p>
            <a:r>
              <a:rPr lang="en-US" dirty="0" err="1"/>
              <a:t>现在我们知道我们的</a:t>
            </a:r>
            <a:r>
              <a:rPr lang="zh-TW" altLang="en-US" dirty="0"/>
              <a:t>应用</a:t>
            </a:r>
            <a:r>
              <a:rPr lang="en-US" dirty="0" err="1"/>
              <a:t>已经部署并成功运行</a:t>
            </a:r>
            <a:r>
              <a:rPr lang="en-US" dirty="0"/>
              <a:t>, </a:t>
            </a:r>
            <a:r>
              <a:rPr lang="en-US" dirty="0" err="1"/>
              <a:t>我们可以验证所有内容都显示在</a:t>
            </a:r>
            <a:r>
              <a:rPr lang="en-US" dirty="0"/>
              <a:t> Dynatrace 中</a:t>
            </a:r>
          </a:p>
          <a:p>
            <a:r>
              <a:rPr lang="en-US" dirty="0" err="1"/>
              <a:t>导航回</a:t>
            </a:r>
            <a:r>
              <a:rPr lang="en-US" dirty="0"/>
              <a:t> Dynatrace, </a:t>
            </a:r>
            <a:r>
              <a:rPr lang="en-US" dirty="0" err="1"/>
              <a:t>您应该会看到主机、进程和服务的数据</a:t>
            </a:r>
            <a:endParaRPr lang="en-US" dirty="0"/>
          </a:p>
        </p:txBody>
      </p:sp>
      <p:pic>
        <p:nvPicPr>
          <p:cNvPr id="6" name="图片 5">
            <a:extLst>
              <a:ext uri="{FF2B5EF4-FFF2-40B4-BE49-F238E27FC236}">
                <a16:creationId xmlns:a16="http://schemas.microsoft.com/office/drawing/2014/main" id="{B4CF945F-E996-4EFD-B392-B71587C8F73E}"/>
              </a:ext>
            </a:extLst>
          </p:cNvPr>
          <p:cNvPicPr>
            <a:picLocks noChangeAspect="1"/>
          </p:cNvPicPr>
          <p:nvPr/>
        </p:nvPicPr>
        <p:blipFill>
          <a:blip r:embed="rId3"/>
          <a:stretch>
            <a:fillRect/>
          </a:stretch>
        </p:blipFill>
        <p:spPr>
          <a:xfrm>
            <a:off x="175365" y="3268825"/>
            <a:ext cx="6795247" cy="3330168"/>
          </a:xfrm>
          <a:prstGeom prst="rect">
            <a:avLst/>
          </a:prstGeom>
        </p:spPr>
      </p:pic>
      <p:pic>
        <p:nvPicPr>
          <p:cNvPr id="7" name="图片 6">
            <a:extLst>
              <a:ext uri="{FF2B5EF4-FFF2-40B4-BE49-F238E27FC236}">
                <a16:creationId xmlns:a16="http://schemas.microsoft.com/office/drawing/2014/main" id="{20A3F222-B0CE-40BC-BE6E-81EB80711324}"/>
              </a:ext>
            </a:extLst>
          </p:cNvPr>
          <p:cNvPicPr>
            <a:picLocks noChangeAspect="1"/>
          </p:cNvPicPr>
          <p:nvPr/>
        </p:nvPicPr>
        <p:blipFill>
          <a:blip r:embed="rId4"/>
          <a:stretch>
            <a:fillRect/>
          </a:stretch>
        </p:blipFill>
        <p:spPr>
          <a:xfrm>
            <a:off x="6096000" y="3321884"/>
            <a:ext cx="5917375" cy="3224049"/>
          </a:xfrm>
          <a:prstGeom prst="rect">
            <a:avLst/>
          </a:prstGeom>
        </p:spPr>
      </p:pic>
    </p:spTree>
    <p:extLst>
      <p:ext uri="{BB962C8B-B14F-4D97-AF65-F5344CB8AC3E}">
        <p14:creationId xmlns:p14="http://schemas.microsoft.com/office/powerpoint/2010/main" val="1508915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清理脚本占位符</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idx="1"/>
          </p:nvPr>
        </p:nvSpPr>
        <p:spPr/>
        <p:txBody>
          <a:bodyPr/>
          <a:lstStyle/>
          <a:p>
            <a:r>
              <a:rPr lang="en-US" dirty="0" err="1"/>
              <a:t>在终端</a:t>
            </a:r>
            <a:r>
              <a:rPr lang="en-US" dirty="0"/>
              <a:t>/</a:t>
            </a:r>
            <a:r>
              <a:rPr lang="en-US" dirty="0" err="1"/>
              <a:t>CloudShell</a:t>
            </a:r>
            <a:r>
              <a:rPr lang="en-US" dirty="0"/>
              <a:t> 执行脚本：cleanup.sh</a:t>
            </a:r>
          </a:p>
          <a:p>
            <a:r>
              <a:rPr lang="en-US" dirty="0" err="1"/>
              <a:t>这将删除</a:t>
            </a:r>
            <a:r>
              <a:rPr lang="en-US" dirty="0"/>
              <a:t> </a:t>
            </a:r>
            <a:r>
              <a:rPr lang="en-US" dirty="0" err="1"/>
              <a:t>dev、prod</a:t>
            </a:r>
            <a:r>
              <a:rPr lang="en-US" dirty="0"/>
              <a:t> 和 </a:t>
            </a:r>
            <a:r>
              <a:rPr lang="en-US" dirty="0" err="1"/>
              <a:t>istio-系统命名空间（及其关联对象</a:t>
            </a:r>
            <a:r>
              <a:rPr lang="en-US" dirty="0"/>
              <a:t>）, </a:t>
            </a:r>
            <a:r>
              <a:rPr lang="en-US" dirty="0" err="1"/>
              <a:t>所以我们有一个干净的</a:t>
            </a:r>
            <a:r>
              <a:rPr lang="zh-TW" altLang="en-US" dirty="0"/>
              <a:t>集群</a:t>
            </a:r>
            <a:endParaRPr lang="en-US" dirty="0"/>
          </a:p>
          <a:p>
            <a:r>
              <a:rPr lang="en-US" dirty="0" err="1"/>
              <a:t>完成后</a:t>
            </a:r>
            <a:r>
              <a:rPr lang="en-US" dirty="0"/>
              <a:t>, </a:t>
            </a:r>
            <a:r>
              <a:rPr lang="en-US" dirty="0" err="1"/>
              <a:t>我们将在</a:t>
            </a:r>
            <a:r>
              <a:rPr lang="en-US" dirty="0"/>
              <a:t> dev </a:t>
            </a:r>
            <a:r>
              <a:rPr lang="en-US" dirty="0" err="1"/>
              <a:t>命名空间中重新部署袜子店</a:t>
            </a:r>
            <a:r>
              <a:rPr lang="zh-TW" altLang="en-US" dirty="0"/>
              <a:t>应用</a:t>
            </a:r>
            <a:r>
              <a:rPr lang="en-US" dirty="0"/>
              <a:t>。 </a:t>
            </a:r>
            <a:r>
              <a:rPr lang="en-US" dirty="0" err="1"/>
              <a:t>我们只需要执行脚本</a:t>
            </a:r>
            <a:r>
              <a:rPr lang="en-US" dirty="0"/>
              <a:t> util/deploy-sockshop.sh </a:t>
            </a:r>
            <a:r>
              <a:rPr lang="en-US" dirty="0" err="1"/>
              <a:t>然后等待几分钟</a:t>
            </a:r>
            <a:endParaRPr lang="en-US" dirty="0"/>
          </a:p>
          <a:p>
            <a:r>
              <a:rPr lang="zh-TW" altLang="en-US" dirty="0"/>
              <a:t>完成后</a:t>
            </a:r>
            <a:r>
              <a:rPr lang="en-US" dirty="0" err="1"/>
              <a:t>检查袜子店应用已</a:t>
            </a:r>
            <a:r>
              <a:rPr lang="zh-TW" altLang="en-US" dirty="0"/>
              <a:t>还原</a:t>
            </a:r>
            <a:r>
              <a:rPr lang="en-US" dirty="0" err="1"/>
              <a:t>幷运行</a:t>
            </a:r>
            <a:endParaRPr lang="en-US" dirty="0"/>
          </a:p>
          <a:p>
            <a:pPr lvl="1"/>
            <a:r>
              <a:rPr lang="en-US" dirty="0" err="1"/>
              <a:t>kubectl</a:t>
            </a:r>
            <a:r>
              <a:rPr lang="en-US" dirty="0"/>
              <a:t> get svc -n dev  -o wide</a:t>
            </a:r>
          </a:p>
        </p:txBody>
      </p:sp>
      <p:pic>
        <p:nvPicPr>
          <p:cNvPr id="4" name="Picture 3">
            <a:extLst>
              <a:ext uri="{FF2B5EF4-FFF2-40B4-BE49-F238E27FC236}">
                <a16:creationId xmlns:a16="http://schemas.microsoft.com/office/drawing/2014/main" id="{0639629C-EB1C-4F87-A0FD-DFEC3F74CFD3}"/>
              </a:ext>
            </a:extLst>
          </p:cNvPr>
          <p:cNvPicPr>
            <a:picLocks noChangeAspect="1"/>
          </p:cNvPicPr>
          <p:nvPr/>
        </p:nvPicPr>
        <p:blipFill>
          <a:blip r:embed="rId3"/>
          <a:stretch>
            <a:fillRect/>
          </a:stretch>
        </p:blipFill>
        <p:spPr>
          <a:xfrm>
            <a:off x="7061811" y="4333443"/>
            <a:ext cx="4986969" cy="1746773"/>
          </a:xfrm>
          <a:prstGeom prst="rect">
            <a:avLst/>
          </a:prstGeom>
        </p:spPr>
      </p:pic>
    </p:spTree>
    <p:extLst>
      <p:ext uri="{BB962C8B-B14F-4D97-AF65-F5344CB8AC3E}">
        <p14:creationId xmlns:p14="http://schemas.microsoft.com/office/powerpoint/2010/main" val="2292485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err="1"/>
              <a:t>部署</a:t>
            </a:r>
            <a:r>
              <a:rPr lang="en-US" dirty="0"/>
              <a:t> Jenkins</a:t>
            </a:r>
          </a:p>
        </p:txBody>
      </p:sp>
    </p:spTree>
    <p:extLst>
      <p:ext uri="{BB962C8B-B14F-4D97-AF65-F5344CB8AC3E}">
        <p14:creationId xmlns:p14="http://schemas.microsoft.com/office/powerpoint/2010/main" val="2109822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err="1"/>
              <a:t>部署Jenkins</a:t>
            </a:r>
            <a:endParaRPr lang="en-US" dirty="0"/>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a:xfrm>
            <a:off x="838200" y="1385956"/>
            <a:ext cx="10515600" cy="5106918"/>
          </a:xfrm>
        </p:spPr>
        <p:txBody>
          <a:bodyPr>
            <a:normAutofit fontScale="70000" lnSpcReduction="20000"/>
          </a:bodyPr>
          <a:lstStyle/>
          <a:p>
            <a:r>
              <a:rPr lang="en-US" dirty="0" err="1"/>
              <a:t>在终端</a:t>
            </a:r>
            <a:r>
              <a:rPr lang="en-US" dirty="0"/>
              <a:t>/</a:t>
            </a:r>
            <a:r>
              <a:rPr lang="en-US" dirty="0" err="1"/>
              <a:t>CloudShell</a:t>
            </a:r>
            <a:r>
              <a:rPr lang="en-US" dirty="0"/>
              <a:t> </a:t>
            </a:r>
            <a:r>
              <a:rPr lang="en-US" dirty="0" err="1"/>
              <a:t>中执行脚本</a:t>
            </a:r>
            <a:r>
              <a:rPr lang="en-US" dirty="0"/>
              <a:t>： 3-DeployJenkins </a:t>
            </a:r>
            <a:r>
              <a:rPr lang="en-US" dirty="0" err="1"/>
              <a:t>目录中</a:t>
            </a:r>
            <a:r>
              <a:rPr lang="en-US" dirty="0"/>
              <a:t> deployJenkins.sh</a:t>
            </a:r>
          </a:p>
          <a:p>
            <a:r>
              <a:rPr lang="en-US" dirty="0" err="1"/>
              <a:t>这将部署和启动</a:t>
            </a:r>
            <a:r>
              <a:rPr lang="en-US" dirty="0"/>
              <a:t> Jenkins, </a:t>
            </a:r>
            <a:r>
              <a:rPr lang="en-US" dirty="0" err="1"/>
              <a:t>导入我们的管道并输出凭据</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err="1"/>
              <a:t>注意：您应该更改默认密码</a:t>
            </a:r>
            <a:r>
              <a:rPr lang="en-US" dirty="0"/>
              <a:t>！</a:t>
            </a:r>
          </a:p>
        </p:txBody>
      </p:sp>
      <p:pic>
        <p:nvPicPr>
          <p:cNvPr id="5" name="图片 4">
            <a:extLst>
              <a:ext uri="{FF2B5EF4-FFF2-40B4-BE49-F238E27FC236}">
                <a16:creationId xmlns:a16="http://schemas.microsoft.com/office/drawing/2014/main" id="{9844A9DC-6728-49E4-A4E1-DCBB3A42F016}"/>
              </a:ext>
            </a:extLst>
          </p:cNvPr>
          <p:cNvPicPr>
            <a:picLocks noChangeAspect="1"/>
          </p:cNvPicPr>
          <p:nvPr/>
        </p:nvPicPr>
        <p:blipFill>
          <a:blip r:embed="rId3"/>
          <a:stretch>
            <a:fillRect/>
          </a:stretch>
        </p:blipFill>
        <p:spPr>
          <a:xfrm>
            <a:off x="1072124" y="2312848"/>
            <a:ext cx="6461872" cy="3427366"/>
          </a:xfrm>
          <a:prstGeom prst="rect">
            <a:avLst/>
          </a:prstGeom>
        </p:spPr>
      </p:pic>
    </p:spTree>
    <p:extLst>
      <p:ext uri="{BB962C8B-B14F-4D97-AF65-F5344CB8AC3E}">
        <p14:creationId xmlns:p14="http://schemas.microsoft.com/office/powerpoint/2010/main" val="1297582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B623-40BA-46B0-ACB5-05F3FE8A481A}"/>
              </a:ext>
            </a:extLst>
          </p:cNvPr>
          <p:cNvSpPr>
            <a:spLocks noGrp="1"/>
          </p:cNvSpPr>
          <p:nvPr>
            <p:ph type="title"/>
          </p:nvPr>
        </p:nvSpPr>
        <p:spPr/>
        <p:txBody>
          <a:bodyPr/>
          <a:lstStyle/>
          <a:p>
            <a:r>
              <a:rPr lang="en-US" dirty="0"/>
              <a:t>Jenkins</a:t>
            </a:r>
            <a:r>
              <a:rPr lang="en-HK" dirty="0"/>
              <a:t> </a:t>
            </a:r>
            <a:r>
              <a:rPr lang="en-US" dirty="0" err="1"/>
              <a:t>设置</a:t>
            </a:r>
            <a:endParaRPr lang="en-US" dirty="0"/>
          </a:p>
        </p:txBody>
      </p:sp>
      <p:sp>
        <p:nvSpPr>
          <p:cNvPr id="3" name="Text Placeholder 2">
            <a:extLst>
              <a:ext uri="{FF2B5EF4-FFF2-40B4-BE49-F238E27FC236}">
                <a16:creationId xmlns:a16="http://schemas.microsoft.com/office/drawing/2014/main" id="{241E1E88-BBA9-4327-8C81-1D3D80C1E02B}"/>
              </a:ext>
            </a:extLst>
          </p:cNvPr>
          <p:cNvSpPr>
            <a:spLocks noGrp="1"/>
          </p:cNvSpPr>
          <p:nvPr>
            <p:ph idx="1"/>
          </p:nvPr>
        </p:nvSpPr>
        <p:spPr/>
        <p:txBody>
          <a:bodyPr/>
          <a:lstStyle/>
          <a:p>
            <a:r>
              <a:rPr lang="en-US" dirty="0"/>
              <a:t>Jenkins </a:t>
            </a:r>
            <a:r>
              <a:rPr lang="en-US" dirty="0" err="1"/>
              <a:t>成功部署后</a:t>
            </a:r>
            <a:r>
              <a:rPr lang="en-US" dirty="0"/>
              <a:t>, </a:t>
            </a:r>
            <a:r>
              <a:rPr lang="en-US" dirty="0" err="1"/>
              <a:t>导航到</a:t>
            </a:r>
            <a:r>
              <a:rPr lang="en-US" dirty="0"/>
              <a:t> Jenkins URL </a:t>
            </a:r>
            <a:r>
              <a:rPr lang="en-US" dirty="0" err="1"/>
              <a:t>并使用以前提供的用户名和密码登录（同样</a:t>
            </a:r>
            <a:r>
              <a:rPr lang="en-US" dirty="0"/>
              <a:t>, </a:t>
            </a:r>
            <a:r>
              <a:rPr lang="en-US" dirty="0" err="1"/>
              <a:t>建议您更改密码</a:t>
            </a:r>
            <a:r>
              <a:rPr lang="zh-TW" altLang="en-US" dirty="0">
                <a:sym typeface="Wingdings" panose="05000000000000000000" pitchFamily="2" charset="2"/>
              </a:rPr>
              <a:t>）</a:t>
            </a:r>
            <a:endParaRPr lang="en-US" dirty="0">
              <a:sym typeface="Wingdings" panose="05000000000000000000" pitchFamily="2" charset="2"/>
            </a:endParaRPr>
          </a:p>
        </p:txBody>
      </p:sp>
      <p:pic>
        <p:nvPicPr>
          <p:cNvPr id="4" name="Picture 3">
            <a:extLst>
              <a:ext uri="{FF2B5EF4-FFF2-40B4-BE49-F238E27FC236}">
                <a16:creationId xmlns:a16="http://schemas.microsoft.com/office/drawing/2014/main" id="{198C0ED7-7C57-4F52-A50A-BED6355BBA7A}"/>
              </a:ext>
            </a:extLst>
          </p:cNvPr>
          <p:cNvPicPr>
            <a:picLocks noChangeAspect="1"/>
          </p:cNvPicPr>
          <p:nvPr/>
        </p:nvPicPr>
        <p:blipFill>
          <a:blip r:embed="rId3"/>
          <a:stretch>
            <a:fillRect/>
          </a:stretch>
        </p:blipFill>
        <p:spPr>
          <a:xfrm>
            <a:off x="0" y="2741295"/>
            <a:ext cx="12192000" cy="3355361"/>
          </a:xfrm>
          <a:prstGeom prst="rect">
            <a:avLst/>
          </a:prstGeom>
          <a:ln>
            <a:solidFill>
              <a:schemeClr val="tx1"/>
            </a:solidFill>
          </a:ln>
        </p:spPr>
      </p:pic>
      <p:sp>
        <p:nvSpPr>
          <p:cNvPr id="6" name="矩形 5">
            <a:extLst>
              <a:ext uri="{FF2B5EF4-FFF2-40B4-BE49-F238E27FC236}">
                <a16:creationId xmlns:a16="http://schemas.microsoft.com/office/drawing/2014/main" id="{7B0F6833-F2F0-47F2-8479-7906156B6F0B}"/>
              </a:ext>
            </a:extLst>
          </p:cNvPr>
          <p:cNvSpPr/>
          <p:nvPr/>
        </p:nvSpPr>
        <p:spPr>
          <a:xfrm>
            <a:off x="11609294" y="3818965"/>
            <a:ext cx="313765" cy="2330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0988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13190-3E03-45B4-A181-4DC151CDEDF7}"/>
              </a:ext>
            </a:extLst>
          </p:cNvPr>
          <p:cNvSpPr>
            <a:spLocks noGrp="1"/>
          </p:cNvSpPr>
          <p:nvPr>
            <p:ph type="title"/>
          </p:nvPr>
        </p:nvSpPr>
        <p:spPr/>
        <p:txBody>
          <a:bodyPr/>
          <a:lstStyle/>
          <a:p>
            <a:r>
              <a:rPr lang="en-US" dirty="0"/>
              <a:t>运行我们的第一个管道</a:t>
            </a:r>
          </a:p>
        </p:txBody>
      </p:sp>
      <p:sp>
        <p:nvSpPr>
          <p:cNvPr id="3" name="Text Placeholder 2">
            <a:extLst>
              <a:ext uri="{FF2B5EF4-FFF2-40B4-BE49-F238E27FC236}">
                <a16:creationId xmlns:a16="http://schemas.microsoft.com/office/drawing/2014/main" id="{F0D764A6-3033-4659-9A0A-0B71A14253E3}"/>
              </a:ext>
            </a:extLst>
          </p:cNvPr>
          <p:cNvSpPr>
            <a:spLocks noGrp="1"/>
          </p:cNvSpPr>
          <p:nvPr>
            <p:ph idx="1"/>
          </p:nvPr>
        </p:nvSpPr>
        <p:spPr/>
        <p:txBody>
          <a:bodyPr/>
          <a:lstStyle/>
          <a:p>
            <a:r>
              <a:rPr lang="en-US" dirty="0"/>
              <a:t>在 Jenkins </a:t>
            </a:r>
            <a:r>
              <a:rPr lang="en-US" dirty="0" err="1"/>
              <a:t>主屏幕上</a:t>
            </a:r>
            <a:r>
              <a:rPr lang="en-US" dirty="0"/>
              <a:t>, </a:t>
            </a:r>
            <a:r>
              <a:rPr lang="en-US" dirty="0" err="1"/>
              <a:t>我们应该看到</a:t>
            </a:r>
            <a:r>
              <a:rPr lang="en-US" dirty="0"/>
              <a:t> “</a:t>
            </a:r>
            <a:r>
              <a:rPr lang="en-US" dirty="0" err="1"/>
              <a:t>DeploySockShop</a:t>
            </a:r>
            <a:r>
              <a:rPr lang="en-US" dirty="0"/>
              <a:t>“ </a:t>
            </a:r>
            <a:r>
              <a:rPr lang="en-US" dirty="0" err="1"/>
              <a:t>管道</a:t>
            </a:r>
            <a:r>
              <a:rPr lang="en-US" dirty="0"/>
              <a:t>, </a:t>
            </a:r>
            <a:r>
              <a:rPr lang="en-US" dirty="0" err="1"/>
              <a:t>通过单击管道选择管道</a:t>
            </a:r>
            <a:endParaRPr lang="en-US" dirty="0"/>
          </a:p>
          <a:p>
            <a:pPr marL="0" indent="0">
              <a:buNone/>
            </a:pPr>
            <a:endParaRPr lang="en-US" dirty="0"/>
          </a:p>
          <a:p>
            <a:endParaRPr lang="en-US" dirty="0"/>
          </a:p>
        </p:txBody>
      </p:sp>
      <p:grpSp>
        <p:nvGrpSpPr>
          <p:cNvPr id="6" name="Group 5">
            <a:extLst>
              <a:ext uri="{FF2B5EF4-FFF2-40B4-BE49-F238E27FC236}">
                <a16:creationId xmlns:a16="http://schemas.microsoft.com/office/drawing/2014/main" id="{4F325BEC-2488-456B-A86A-5C3E8DAB3824}"/>
              </a:ext>
            </a:extLst>
          </p:cNvPr>
          <p:cNvGrpSpPr/>
          <p:nvPr/>
        </p:nvGrpSpPr>
        <p:grpSpPr>
          <a:xfrm>
            <a:off x="2835442" y="2590109"/>
            <a:ext cx="6521116" cy="3731172"/>
            <a:chOff x="2835442" y="2590109"/>
            <a:chExt cx="6521116" cy="3731172"/>
          </a:xfrm>
        </p:grpSpPr>
        <p:pic>
          <p:nvPicPr>
            <p:cNvPr id="4" name="Picture 3">
              <a:extLst>
                <a:ext uri="{FF2B5EF4-FFF2-40B4-BE49-F238E27FC236}">
                  <a16:creationId xmlns:a16="http://schemas.microsoft.com/office/drawing/2014/main" id="{DA330626-22D2-4635-8E1B-1D2F0C996767}"/>
                </a:ext>
              </a:extLst>
            </p:cNvPr>
            <p:cNvPicPr>
              <a:picLocks noChangeAspect="1"/>
            </p:cNvPicPr>
            <p:nvPr/>
          </p:nvPicPr>
          <p:blipFill rotWithShape="1">
            <a:blip r:embed="rId3"/>
            <a:srcRect r="46513"/>
            <a:stretch/>
          </p:blipFill>
          <p:spPr>
            <a:xfrm>
              <a:off x="2835442" y="2590109"/>
              <a:ext cx="6521116" cy="3731172"/>
            </a:xfrm>
            <a:prstGeom prst="rect">
              <a:avLst/>
            </a:prstGeom>
          </p:spPr>
        </p:pic>
        <p:sp>
          <p:nvSpPr>
            <p:cNvPr id="5" name="Arrow: Left 4">
              <a:extLst>
                <a:ext uri="{FF2B5EF4-FFF2-40B4-BE49-F238E27FC236}">
                  <a16:creationId xmlns:a16="http://schemas.microsoft.com/office/drawing/2014/main" id="{87694379-40B1-4EB6-9A8D-B53F9948E239}"/>
                </a:ext>
              </a:extLst>
            </p:cNvPr>
            <p:cNvSpPr/>
            <p:nvPr/>
          </p:nvSpPr>
          <p:spPr>
            <a:xfrm>
              <a:off x="4403558" y="3986630"/>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单击使用参数生成</a:t>
              </a:r>
            </a:p>
          </p:txBody>
        </p:sp>
      </p:grpSp>
      <p:grpSp>
        <p:nvGrpSpPr>
          <p:cNvPr id="9" name="Group 8">
            <a:extLst>
              <a:ext uri="{FF2B5EF4-FFF2-40B4-BE49-F238E27FC236}">
                <a16:creationId xmlns:a16="http://schemas.microsoft.com/office/drawing/2014/main" id="{B84B5C43-725A-4366-A8FA-BDF6FC9461D3}"/>
              </a:ext>
            </a:extLst>
          </p:cNvPr>
          <p:cNvGrpSpPr/>
          <p:nvPr/>
        </p:nvGrpSpPr>
        <p:grpSpPr>
          <a:xfrm>
            <a:off x="2581275" y="2463656"/>
            <a:ext cx="8134852" cy="3857625"/>
            <a:chOff x="2581275" y="2463656"/>
            <a:chExt cx="8134852" cy="3857625"/>
          </a:xfrm>
        </p:grpSpPr>
        <p:pic>
          <p:nvPicPr>
            <p:cNvPr id="7" name="Picture 6">
              <a:extLst>
                <a:ext uri="{FF2B5EF4-FFF2-40B4-BE49-F238E27FC236}">
                  <a16:creationId xmlns:a16="http://schemas.microsoft.com/office/drawing/2014/main" id="{08AD2011-1317-4893-8D1A-994D92A30E44}"/>
                </a:ext>
              </a:extLst>
            </p:cNvPr>
            <p:cNvPicPr>
              <a:picLocks noChangeAspect="1"/>
            </p:cNvPicPr>
            <p:nvPr/>
          </p:nvPicPr>
          <p:blipFill>
            <a:blip r:embed="rId4"/>
            <a:stretch>
              <a:fillRect/>
            </a:stretch>
          </p:blipFill>
          <p:spPr>
            <a:xfrm>
              <a:off x="2581275" y="2463656"/>
              <a:ext cx="7029450" cy="3857625"/>
            </a:xfrm>
            <a:prstGeom prst="rect">
              <a:avLst/>
            </a:prstGeom>
          </p:spPr>
        </p:pic>
        <p:sp>
          <p:nvSpPr>
            <p:cNvPr id="8" name="Arrow: Left 7">
              <a:extLst>
                <a:ext uri="{FF2B5EF4-FFF2-40B4-BE49-F238E27FC236}">
                  <a16:creationId xmlns:a16="http://schemas.microsoft.com/office/drawing/2014/main" id="{F89D839B-B9CD-4BDB-94A3-5910F08F077D}"/>
                </a:ext>
              </a:extLst>
            </p:cNvPr>
            <p:cNvSpPr/>
            <p:nvPr/>
          </p:nvSpPr>
          <p:spPr>
            <a:xfrm>
              <a:off x="6801853" y="4455695"/>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选择“ONE"和生成</a:t>
              </a:r>
              <a:endParaRPr lang="en-US" dirty="0"/>
            </a:p>
          </p:txBody>
        </p:sp>
      </p:grpSp>
    </p:spTree>
    <p:extLst>
      <p:ext uri="{BB962C8B-B14F-4D97-AF65-F5344CB8AC3E}">
        <p14:creationId xmlns:p14="http://schemas.microsoft.com/office/powerpoint/2010/main" val="357723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D21E56-E886-46E2-B0FE-AFD64A4AE1F0}"/>
              </a:ext>
            </a:extLst>
          </p:cNvPr>
          <p:cNvSpPr>
            <a:spLocks noGrp="1"/>
          </p:cNvSpPr>
          <p:nvPr>
            <p:ph type="title"/>
          </p:nvPr>
        </p:nvSpPr>
        <p:spPr/>
        <p:txBody>
          <a:bodyPr/>
          <a:lstStyle/>
          <a:p>
            <a:r>
              <a:rPr lang="zh-CN" altLang="en-US" dirty="0"/>
              <a:t>如果一切顺利</a:t>
            </a:r>
          </a:p>
        </p:txBody>
      </p:sp>
      <p:pic>
        <p:nvPicPr>
          <p:cNvPr id="5" name="图片 4">
            <a:extLst>
              <a:ext uri="{FF2B5EF4-FFF2-40B4-BE49-F238E27FC236}">
                <a16:creationId xmlns:a16="http://schemas.microsoft.com/office/drawing/2014/main" id="{E51C2550-9286-4D94-9C8C-F8C42EA713AC}"/>
              </a:ext>
            </a:extLst>
          </p:cNvPr>
          <p:cNvPicPr>
            <a:picLocks noChangeAspect="1"/>
          </p:cNvPicPr>
          <p:nvPr/>
        </p:nvPicPr>
        <p:blipFill>
          <a:blip r:embed="rId3"/>
          <a:stretch>
            <a:fillRect/>
          </a:stretch>
        </p:blipFill>
        <p:spPr>
          <a:xfrm>
            <a:off x="0" y="1650201"/>
            <a:ext cx="12192000" cy="5207799"/>
          </a:xfrm>
          <a:prstGeom prst="rect">
            <a:avLst/>
          </a:prstGeom>
        </p:spPr>
      </p:pic>
    </p:spTree>
    <p:extLst>
      <p:ext uri="{BB962C8B-B14F-4D97-AF65-F5344CB8AC3E}">
        <p14:creationId xmlns:p14="http://schemas.microsoft.com/office/powerpoint/2010/main" val="258520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D0BF-2D00-45E1-B9E2-933D547AE798}"/>
              </a:ext>
            </a:extLst>
          </p:cNvPr>
          <p:cNvSpPr>
            <a:spLocks noGrp="1"/>
          </p:cNvSpPr>
          <p:nvPr>
            <p:ph type="title"/>
          </p:nvPr>
        </p:nvSpPr>
        <p:spPr/>
        <p:txBody>
          <a:bodyPr/>
          <a:lstStyle/>
          <a:p>
            <a:r>
              <a:rPr lang="en-US" dirty="0"/>
              <a:t>我们将完成什么</a:t>
            </a:r>
          </a:p>
        </p:txBody>
      </p:sp>
      <p:sp>
        <p:nvSpPr>
          <p:cNvPr id="3" name="Text Placeholder 2">
            <a:extLst>
              <a:ext uri="{FF2B5EF4-FFF2-40B4-BE49-F238E27FC236}">
                <a16:creationId xmlns:a16="http://schemas.microsoft.com/office/drawing/2014/main" id="{487190A2-E9D8-4188-8A75-770B4557D824}"/>
              </a:ext>
            </a:extLst>
          </p:cNvPr>
          <p:cNvSpPr>
            <a:spLocks noGrp="1"/>
          </p:cNvSpPr>
          <p:nvPr>
            <p:ph idx="1"/>
          </p:nvPr>
        </p:nvSpPr>
        <p:spPr/>
        <p:txBody>
          <a:bodyPr>
            <a:normAutofit/>
          </a:bodyPr>
          <a:lstStyle/>
          <a:p>
            <a:r>
              <a:rPr lang="en-US" dirty="0" err="1"/>
              <a:t>部署</a:t>
            </a:r>
            <a:r>
              <a:rPr lang="en-US" altLang="zh-TW" dirty="0" err="1"/>
              <a:t>”</a:t>
            </a:r>
            <a:r>
              <a:rPr lang="en-US" dirty="0" err="1"/>
              <a:t>袜子店</a:t>
            </a:r>
            <a:r>
              <a:rPr lang="en-US" altLang="zh-TW" dirty="0" err="1"/>
              <a:t>”</a:t>
            </a:r>
            <a:r>
              <a:rPr lang="en-US" dirty="0" err="1"/>
              <a:t>应用于我们的</a:t>
            </a:r>
            <a:r>
              <a:rPr lang="en-US" dirty="0"/>
              <a:t> </a:t>
            </a:r>
            <a:r>
              <a:rPr lang="en-US" altLang="zh-TW" dirty="0"/>
              <a:t>Kubernetes</a:t>
            </a:r>
            <a:r>
              <a:rPr lang="zh-TW" altLang="en-US" dirty="0"/>
              <a:t>（</a:t>
            </a:r>
            <a:r>
              <a:rPr lang="en-US" altLang="zh-CN" dirty="0" err="1"/>
              <a:t>Aliyun</a:t>
            </a:r>
            <a:r>
              <a:rPr lang="zh-TW" altLang="en-US" dirty="0"/>
              <a:t>）</a:t>
            </a:r>
            <a:r>
              <a:rPr lang="en-US" dirty="0" err="1"/>
              <a:t>集群</a:t>
            </a:r>
            <a:endParaRPr lang="en-US" dirty="0"/>
          </a:p>
          <a:p>
            <a:r>
              <a:rPr lang="en-US" dirty="0"/>
              <a:t>在</a:t>
            </a:r>
            <a:r>
              <a:rPr lang="zh-TW" altLang="en-US" dirty="0"/>
              <a:t>（</a:t>
            </a:r>
            <a:r>
              <a:rPr lang="en-US" altLang="zh-CN" dirty="0" err="1"/>
              <a:t>Aliyun</a:t>
            </a:r>
            <a:r>
              <a:rPr lang="en-US" dirty="0"/>
              <a:t> 的</a:t>
            </a:r>
            <a:r>
              <a:rPr lang="zh-TW" altLang="en-US" dirty="0"/>
              <a:t>）</a:t>
            </a:r>
            <a:r>
              <a:rPr lang="en-HK" altLang="zh-TW" dirty="0"/>
              <a:t>Kubernetes</a:t>
            </a:r>
            <a:r>
              <a:rPr lang="en-US" dirty="0"/>
              <a:t> </a:t>
            </a:r>
            <a:r>
              <a:rPr lang="en-US" dirty="0" err="1"/>
              <a:t>上设置</a:t>
            </a:r>
            <a:r>
              <a:rPr lang="en-US" dirty="0"/>
              <a:t> Jenkins</a:t>
            </a:r>
          </a:p>
          <a:p>
            <a:r>
              <a:rPr lang="en-US" dirty="0" err="1"/>
              <a:t>导入</a:t>
            </a:r>
            <a:r>
              <a:rPr lang="en-US" dirty="0"/>
              <a:t> Jenkins </a:t>
            </a:r>
            <a:r>
              <a:rPr lang="en-US" dirty="0" err="1"/>
              <a:t>管道</a:t>
            </a:r>
            <a:endParaRPr lang="en-US" dirty="0"/>
          </a:p>
          <a:p>
            <a:r>
              <a:rPr lang="en-US" dirty="0"/>
              <a:t>与 Jenkins </a:t>
            </a:r>
            <a:r>
              <a:rPr lang="en-US" dirty="0" err="1"/>
              <a:t>建立动态集成</a:t>
            </a:r>
            <a:endParaRPr lang="en-US" dirty="0"/>
          </a:p>
          <a:p>
            <a:pPr lvl="1"/>
            <a:r>
              <a:rPr lang="en-US" dirty="0" err="1"/>
              <a:t>使用</a:t>
            </a:r>
            <a:r>
              <a:rPr lang="en-US" dirty="0"/>
              <a:t> Jenkins </a:t>
            </a:r>
            <a:r>
              <a:rPr lang="en-US" dirty="0" err="1"/>
              <a:t>插件和</a:t>
            </a:r>
            <a:r>
              <a:rPr lang="en-US" dirty="0"/>
              <a:t> </a:t>
            </a:r>
            <a:r>
              <a:rPr lang="en-US" dirty="0" err="1"/>
              <a:t>Monospec</a:t>
            </a:r>
            <a:endParaRPr lang="en-US" dirty="0"/>
          </a:p>
          <a:p>
            <a:r>
              <a:rPr lang="en-US" dirty="0" err="1"/>
              <a:t>部署不同的代码</a:t>
            </a:r>
            <a:r>
              <a:rPr lang="en-US" dirty="0"/>
              <a:t> Build </a:t>
            </a:r>
            <a:r>
              <a:rPr lang="en-US" dirty="0" err="1"/>
              <a:t>并测试其性能</a:t>
            </a:r>
            <a:endParaRPr lang="en-US" dirty="0"/>
          </a:p>
          <a:p>
            <a:pPr lvl="1"/>
            <a:r>
              <a:rPr lang="en-US" dirty="0" err="1"/>
              <a:t>如果代码</a:t>
            </a:r>
            <a:r>
              <a:rPr lang="zh-TW" altLang="en-US" dirty="0"/>
              <a:t>（</a:t>
            </a:r>
            <a:r>
              <a:rPr lang="en-US" dirty="0" err="1"/>
              <a:t>基于</a:t>
            </a:r>
            <a:r>
              <a:rPr lang="en-US" dirty="0"/>
              <a:t> </a:t>
            </a:r>
            <a:r>
              <a:rPr lang="en-US" dirty="0" err="1"/>
              <a:t>Monospec</a:t>
            </a:r>
            <a:r>
              <a:rPr lang="zh-TW" altLang="en-US" dirty="0"/>
              <a:t>）不能达标</a:t>
            </a:r>
            <a:r>
              <a:rPr lang="en-US" dirty="0"/>
              <a:t>,  </a:t>
            </a:r>
            <a:r>
              <a:rPr lang="en-US" dirty="0" err="1"/>
              <a:t>部署</a:t>
            </a:r>
            <a:r>
              <a:rPr lang="zh-TW" altLang="en-US" dirty="0"/>
              <a:t>便会失败</a:t>
            </a:r>
            <a:endParaRPr lang="en-US" dirty="0"/>
          </a:p>
          <a:p>
            <a:r>
              <a:rPr lang="en-US" dirty="0"/>
              <a:t>使用 Dynatrace 和 Ansible Tower </a:t>
            </a:r>
            <a:r>
              <a:rPr lang="en-US" dirty="0" err="1"/>
              <a:t>创建自愈</a:t>
            </a:r>
            <a:r>
              <a:rPr lang="zh-TW" altLang="en-US" dirty="0"/>
              <a:t>应用</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488437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90CB-15AA-45B9-96A1-46B34472B425}"/>
              </a:ext>
            </a:extLst>
          </p:cNvPr>
          <p:cNvSpPr>
            <a:spLocks noGrp="1"/>
          </p:cNvSpPr>
          <p:nvPr>
            <p:ph type="title"/>
          </p:nvPr>
        </p:nvSpPr>
        <p:spPr/>
        <p:txBody>
          <a:bodyPr/>
          <a:lstStyle/>
          <a:p>
            <a:r>
              <a:rPr lang="zh-CN" altLang="en-US" dirty="0"/>
              <a:t>验证</a:t>
            </a:r>
            <a:r>
              <a:rPr lang="en-US" altLang="zh-CN" dirty="0" err="1"/>
              <a:t>jenkins</a:t>
            </a:r>
            <a:r>
              <a:rPr lang="zh-CN" altLang="en-US" dirty="0"/>
              <a:t>部署状态</a:t>
            </a:r>
          </a:p>
        </p:txBody>
      </p:sp>
      <p:sp>
        <p:nvSpPr>
          <p:cNvPr id="3" name="内容占位符 2">
            <a:extLst>
              <a:ext uri="{FF2B5EF4-FFF2-40B4-BE49-F238E27FC236}">
                <a16:creationId xmlns:a16="http://schemas.microsoft.com/office/drawing/2014/main" id="{26798C0C-8EE3-4F60-BE42-21C6A51EE0B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BE358EB5-D8E5-401A-93AE-B474497CF23E}"/>
              </a:ext>
            </a:extLst>
          </p:cNvPr>
          <p:cNvPicPr>
            <a:picLocks noChangeAspect="1"/>
          </p:cNvPicPr>
          <p:nvPr/>
        </p:nvPicPr>
        <p:blipFill>
          <a:blip r:embed="rId3"/>
          <a:stretch>
            <a:fillRect/>
          </a:stretch>
        </p:blipFill>
        <p:spPr>
          <a:xfrm>
            <a:off x="528917" y="1524000"/>
            <a:ext cx="11134165" cy="5103159"/>
          </a:xfrm>
          <a:prstGeom prst="rect">
            <a:avLst/>
          </a:prstGeom>
        </p:spPr>
      </p:pic>
    </p:spTree>
    <p:extLst>
      <p:ext uri="{BB962C8B-B14F-4D97-AF65-F5344CB8AC3E}">
        <p14:creationId xmlns:p14="http://schemas.microsoft.com/office/powerpoint/2010/main" val="1437963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154B0-48FA-4DE9-98C1-CFDC1C8051EE}"/>
              </a:ext>
            </a:extLst>
          </p:cNvPr>
          <p:cNvSpPr>
            <a:spLocks noGrp="1"/>
          </p:cNvSpPr>
          <p:nvPr>
            <p:ph type="title"/>
          </p:nvPr>
        </p:nvSpPr>
        <p:spPr/>
        <p:txBody>
          <a:bodyPr/>
          <a:lstStyle/>
          <a:p>
            <a:r>
              <a:rPr lang="en-US" dirty="0"/>
              <a:t>如果一切顺利...</a:t>
            </a:r>
          </a:p>
        </p:txBody>
      </p:sp>
      <p:sp>
        <p:nvSpPr>
          <p:cNvPr id="3" name="Text Placeholder 2">
            <a:extLst>
              <a:ext uri="{FF2B5EF4-FFF2-40B4-BE49-F238E27FC236}">
                <a16:creationId xmlns:a16="http://schemas.microsoft.com/office/drawing/2014/main" id="{064EE352-32A1-44E2-A5F1-A4E29109F001}"/>
              </a:ext>
            </a:extLst>
          </p:cNvPr>
          <p:cNvSpPr>
            <a:spLocks noGrp="1"/>
          </p:cNvSpPr>
          <p:nvPr>
            <p:ph idx="1"/>
          </p:nvPr>
        </p:nvSpPr>
        <p:spPr/>
        <p:txBody>
          <a:bodyPr/>
          <a:lstStyle/>
          <a:p>
            <a:r>
              <a:rPr lang="en-US" dirty="0"/>
              <a:t>管道应成功运行（注意：这将需要大约 10 分钟）</a:t>
            </a:r>
          </a:p>
        </p:txBody>
      </p:sp>
      <p:grpSp>
        <p:nvGrpSpPr>
          <p:cNvPr id="6" name="Group 5">
            <a:extLst>
              <a:ext uri="{FF2B5EF4-FFF2-40B4-BE49-F238E27FC236}">
                <a16:creationId xmlns:a16="http://schemas.microsoft.com/office/drawing/2014/main" id="{29E63327-0719-45F5-B725-CDD92CBC1BBA}"/>
              </a:ext>
            </a:extLst>
          </p:cNvPr>
          <p:cNvGrpSpPr/>
          <p:nvPr/>
        </p:nvGrpSpPr>
        <p:grpSpPr>
          <a:xfrm>
            <a:off x="1217023" y="2287253"/>
            <a:ext cx="10391776" cy="2283493"/>
            <a:chOff x="276225" y="1583656"/>
            <a:chExt cx="10391776" cy="2283493"/>
          </a:xfrm>
        </p:grpSpPr>
        <p:pic>
          <p:nvPicPr>
            <p:cNvPr id="4" name="Picture 3">
              <a:extLst>
                <a:ext uri="{FF2B5EF4-FFF2-40B4-BE49-F238E27FC236}">
                  <a16:creationId xmlns:a16="http://schemas.microsoft.com/office/drawing/2014/main" id="{EAEC5EE0-EA2D-4CE8-BBD1-6552F9774C7D}"/>
                </a:ext>
              </a:extLst>
            </p:cNvPr>
            <p:cNvPicPr>
              <a:picLocks noChangeAspect="1"/>
            </p:cNvPicPr>
            <p:nvPr/>
          </p:nvPicPr>
          <p:blipFill rotWithShape="1">
            <a:blip r:embed="rId3"/>
            <a:srcRect t="3776" r="10720"/>
            <a:stretch/>
          </p:blipFill>
          <p:spPr>
            <a:xfrm>
              <a:off x="276225" y="3023936"/>
              <a:ext cx="10391776" cy="843213"/>
            </a:xfrm>
            <a:prstGeom prst="rect">
              <a:avLst/>
            </a:prstGeom>
          </p:spPr>
        </p:pic>
        <p:pic>
          <p:nvPicPr>
            <p:cNvPr id="5" name="Picture 4">
              <a:extLst>
                <a:ext uri="{FF2B5EF4-FFF2-40B4-BE49-F238E27FC236}">
                  <a16:creationId xmlns:a16="http://schemas.microsoft.com/office/drawing/2014/main" id="{CBCE9097-7B74-474D-A550-4C376D682E72}"/>
                </a:ext>
              </a:extLst>
            </p:cNvPr>
            <p:cNvPicPr>
              <a:picLocks noChangeAspect="1"/>
            </p:cNvPicPr>
            <p:nvPr/>
          </p:nvPicPr>
          <p:blipFill rotWithShape="1">
            <a:blip r:embed="rId4"/>
            <a:srcRect l="446" r="11071" b="9455"/>
            <a:stretch/>
          </p:blipFill>
          <p:spPr>
            <a:xfrm>
              <a:off x="276225" y="1583656"/>
              <a:ext cx="10391776" cy="1440280"/>
            </a:xfrm>
            <a:prstGeom prst="rect">
              <a:avLst/>
            </a:prstGeom>
          </p:spPr>
        </p:pic>
      </p:grpSp>
    </p:spTree>
    <p:extLst>
      <p:ext uri="{BB962C8B-B14F-4D97-AF65-F5344CB8AC3E}">
        <p14:creationId xmlns:p14="http://schemas.microsoft.com/office/powerpoint/2010/main" val="3228266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Dynatrace </a:t>
            </a:r>
            <a:r>
              <a:rPr lang="zh-TW" altLang="en-US" dirty="0"/>
              <a:t>整合</a:t>
            </a:r>
            <a:endParaRPr lang="en-US" dirty="0"/>
          </a:p>
        </p:txBody>
      </p:sp>
    </p:spTree>
    <p:extLst>
      <p:ext uri="{BB962C8B-B14F-4D97-AF65-F5344CB8AC3E}">
        <p14:creationId xmlns:p14="http://schemas.microsoft.com/office/powerpoint/2010/main" val="2986266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3AC9-40C0-41C7-A61F-B2CE9B22E360}"/>
              </a:ext>
            </a:extLst>
          </p:cNvPr>
          <p:cNvSpPr>
            <a:spLocks noGrp="1"/>
          </p:cNvSpPr>
          <p:nvPr>
            <p:ph type="title"/>
          </p:nvPr>
        </p:nvSpPr>
        <p:spPr/>
        <p:txBody>
          <a:bodyPr/>
          <a:lstStyle/>
          <a:p>
            <a:r>
              <a:rPr lang="en-US" dirty="0"/>
              <a:t>Dynatrace </a:t>
            </a:r>
            <a:r>
              <a:rPr lang="zh-TW" altLang="en-US" dirty="0"/>
              <a:t>整合</a:t>
            </a:r>
            <a:endParaRPr lang="en-US" dirty="0"/>
          </a:p>
        </p:txBody>
      </p:sp>
      <p:sp>
        <p:nvSpPr>
          <p:cNvPr id="3" name="Text Placeholder 2">
            <a:extLst>
              <a:ext uri="{FF2B5EF4-FFF2-40B4-BE49-F238E27FC236}">
                <a16:creationId xmlns:a16="http://schemas.microsoft.com/office/drawing/2014/main" id="{C4C2D60A-0932-4D0B-97F6-527B80ADEE44}"/>
              </a:ext>
            </a:extLst>
          </p:cNvPr>
          <p:cNvSpPr>
            <a:spLocks noGrp="1"/>
          </p:cNvSpPr>
          <p:nvPr>
            <p:ph idx="1"/>
          </p:nvPr>
        </p:nvSpPr>
        <p:spPr/>
        <p:txBody>
          <a:bodyPr/>
          <a:lstStyle/>
          <a:p>
            <a:r>
              <a:rPr lang="en-US" dirty="0"/>
              <a:t>GitHub 存储库和示例：</a:t>
            </a:r>
            <a:r>
              <a:rPr lang="en-US" dirty="0">
                <a:hlinkClick r:id="rId3"/>
              </a:rPr>
              <a:t>https://github.com/jenkinsci/performance-signature-dynatrace-plugin/blob/master/README.md</a:t>
            </a:r>
            <a:endParaRPr lang="en-US" dirty="0"/>
          </a:p>
          <a:p>
            <a:r>
              <a:rPr lang="en-US" dirty="0" err="1"/>
              <a:t>通过</a:t>
            </a:r>
            <a:r>
              <a:rPr lang="en-US" dirty="0"/>
              <a:t> Dynatrace API 集成（时间序列和事件）</a:t>
            </a:r>
          </a:p>
          <a:p>
            <a:r>
              <a:rPr lang="en-US" dirty="0" err="1"/>
              <a:t>基于版本的性能签名</a:t>
            </a:r>
            <a:r>
              <a:rPr lang="en-US" dirty="0"/>
              <a:t> （</a:t>
            </a:r>
            <a:r>
              <a:rPr lang="en-US" dirty="0" err="1"/>
              <a:t>monospec</a:t>
            </a:r>
            <a:r>
              <a:rPr lang="en-US" dirty="0"/>
              <a:t>）</a:t>
            </a:r>
          </a:p>
        </p:txBody>
      </p:sp>
      <p:pic>
        <p:nvPicPr>
          <p:cNvPr id="5" name="Picture 4">
            <a:extLst>
              <a:ext uri="{FF2B5EF4-FFF2-40B4-BE49-F238E27FC236}">
                <a16:creationId xmlns:a16="http://schemas.microsoft.com/office/drawing/2014/main" id="{BE713E0D-7F74-48C7-8606-6B41FB5117D8}"/>
              </a:ext>
            </a:extLst>
          </p:cNvPr>
          <p:cNvPicPr>
            <a:picLocks noChangeAspect="1"/>
          </p:cNvPicPr>
          <p:nvPr/>
        </p:nvPicPr>
        <p:blipFill>
          <a:blip r:embed="rId4"/>
          <a:stretch>
            <a:fillRect/>
          </a:stretch>
        </p:blipFill>
        <p:spPr>
          <a:xfrm>
            <a:off x="6359033" y="3300664"/>
            <a:ext cx="5684921" cy="2876299"/>
          </a:xfrm>
          <a:prstGeom prst="rect">
            <a:avLst/>
          </a:prstGeom>
        </p:spPr>
      </p:pic>
    </p:spTree>
    <p:extLst>
      <p:ext uri="{BB962C8B-B14F-4D97-AF65-F5344CB8AC3E}">
        <p14:creationId xmlns:p14="http://schemas.microsoft.com/office/powerpoint/2010/main" val="1764217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E52D-F54C-421C-84FC-4B99902A0847}"/>
              </a:ext>
            </a:extLst>
          </p:cNvPr>
          <p:cNvSpPr>
            <a:spLocks noGrp="1"/>
          </p:cNvSpPr>
          <p:nvPr>
            <p:ph type="title"/>
          </p:nvPr>
        </p:nvSpPr>
        <p:spPr/>
        <p:txBody>
          <a:bodyPr/>
          <a:lstStyle/>
          <a:p>
            <a:r>
              <a:rPr lang="en-US" dirty="0" err="1"/>
              <a:t>安装</a:t>
            </a:r>
            <a:r>
              <a:rPr lang="en-US" dirty="0"/>
              <a:t> Jenkins </a:t>
            </a:r>
            <a:r>
              <a:rPr lang="en-US" dirty="0" err="1"/>
              <a:t>插件</a:t>
            </a:r>
            <a:endParaRPr lang="en-US" dirty="0"/>
          </a:p>
        </p:txBody>
      </p:sp>
      <p:sp>
        <p:nvSpPr>
          <p:cNvPr id="3" name="Text Placeholder 2">
            <a:extLst>
              <a:ext uri="{FF2B5EF4-FFF2-40B4-BE49-F238E27FC236}">
                <a16:creationId xmlns:a16="http://schemas.microsoft.com/office/drawing/2014/main" id="{5124BBAB-36E2-4881-97A0-05EE312AF75B}"/>
              </a:ext>
            </a:extLst>
          </p:cNvPr>
          <p:cNvSpPr>
            <a:spLocks noGrp="1"/>
          </p:cNvSpPr>
          <p:nvPr>
            <p:ph idx="1"/>
          </p:nvPr>
        </p:nvSpPr>
        <p:spPr/>
        <p:txBody>
          <a:bodyPr/>
          <a:lstStyle/>
          <a:p>
            <a:r>
              <a:rPr lang="en-US" dirty="0" err="1"/>
              <a:t>导航到</a:t>
            </a:r>
            <a:r>
              <a:rPr lang="en-US" dirty="0"/>
              <a:t> </a:t>
            </a:r>
            <a:r>
              <a:rPr lang="en-US" b="1" dirty="0"/>
              <a:t>Manage Jenkins </a:t>
            </a:r>
            <a:r>
              <a:rPr lang="en-US" b="1" dirty="0">
                <a:sym typeface="Wingdings" panose="05000000000000000000" pitchFamily="2" charset="2"/>
              </a:rPr>
              <a:t> Manage Plugins </a:t>
            </a:r>
            <a:r>
              <a:rPr lang="en-US" dirty="0" err="1"/>
              <a:t>页面并切换到</a:t>
            </a:r>
            <a:r>
              <a:rPr lang="en-US" dirty="0"/>
              <a:t> “</a:t>
            </a:r>
            <a:r>
              <a:rPr lang="en-US" dirty="0" err="1"/>
              <a:t>A</a:t>
            </a:r>
            <a:r>
              <a:rPr lang="en-US" altLang="zh-CN" dirty="0" err="1"/>
              <a:t>valiable</a:t>
            </a:r>
            <a:r>
              <a:rPr lang="en-US" dirty="0"/>
              <a:t>“ </a:t>
            </a:r>
            <a:r>
              <a:rPr lang="en-US" dirty="0" err="1"/>
              <a:t>选项卡。搜索</a:t>
            </a:r>
            <a:r>
              <a:rPr lang="en-US" dirty="0"/>
              <a:t> "Dynatrace“ </a:t>
            </a:r>
            <a:r>
              <a:rPr lang="en-US" dirty="0" err="1"/>
              <a:t>关键字</a:t>
            </a:r>
            <a:r>
              <a:rPr lang="en-US" dirty="0"/>
              <a:t>, </a:t>
            </a:r>
            <a:r>
              <a:rPr lang="en-US" dirty="0" err="1"/>
              <a:t>选择下面的</a:t>
            </a:r>
            <a:r>
              <a:rPr lang="en-US" dirty="0"/>
              <a:t> 3 </a:t>
            </a:r>
            <a:r>
              <a:rPr lang="en-US" dirty="0" err="1"/>
              <a:t>个选项</a:t>
            </a:r>
            <a:r>
              <a:rPr lang="en-US" dirty="0"/>
              <a:t>, </a:t>
            </a:r>
            <a:r>
              <a:rPr lang="en-US" dirty="0" err="1"/>
              <a:t>然后单击</a:t>
            </a:r>
            <a:r>
              <a:rPr lang="en-US" dirty="0"/>
              <a:t> “Install without restart"</a:t>
            </a:r>
          </a:p>
        </p:txBody>
      </p:sp>
      <p:pic>
        <p:nvPicPr>
          <p:cNvPr id="4" name="Picture 3">
            <a:extLst>
              <a:ext uri="{FF2B5EF4-FFF2-40B4-BE49-F238E27FC236}">
                <a16:creationId xmlns:a16="http://schemas.microsoft.com/office/drawing/2014/main" id="{AE4282C3-EF64-418F-B5DD-342A1AAA5E5C}"/>
              </a:ext>
            </a:extLst>
          </p:cNvPr>
          <p:cNvPicPr>
            <a:picLocks noChangeAspect="1"/>
          </p:cNvPicPr>
          <p:nvPr/>
        </p:nvPicPr>
        <p:blipFill>
          <a:blip r:embed="rId3"/>
          <a:stretch>
            <a:fillRect/>
          </a:stretch>
        </p:blipFill>
        <p:spPr>
          <a:xfrm>
            <a:off x="0" y="3042504"/>
            <a:ext cx="12192000" cy="3225899"/>
          </a:xfrm>
          <a:prstGeom prst="rect">
            <a:avLst/>
          </a:prstGeom>
          <a:ln>
            <a:solidFill>
              <a:schemeClr val="tx1"/>
            </a:solidFill>
          </a:ln>
        </p:spPr>
      </p:pic>
    </p:spTree>
    <p:extLst>
      <p:ext uri="{BB962C8B-B14F-4D97-AF65-F5344CB8AC3E}">
        <p14:creationId xmlns:p14="http://schemas.microsoft.com/office/powerpoint/2010/main" val="735104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9129-D999-4929-BB65-ED0A905C6EDF}"/>
              </a:ext>
            </a:extLst>
          </p:cNvPr>
          <p:cNvSpPr>
            <a:spLocks noGrp="1"/>
          </p:cNvSpPr>
          <p:nvPr>
            <p:ph type="title"/>
          </p:nvPr>
        </p:nvSpPr>
        <p:spPr/>
        <p:txBody>
          <a:bodyPr/>
          <a:lstStyle/>
          <a:p>
            <a:r>
              <a:rPr lang="en-US" dirty="0"/>
              <a:t>Dynatrace API</a:t>
            </a:r>
          </a:p>
        </p:txBody>
      </p:sp>
      <p:sp>
        <p:nvSpPr>
          <p:cNvPr id="3" name="Text Placeholder 2">
            <a:extLst>
              <a:ext uri="{FF2B5EF4-FFF2-40B4-BE49-F238E27FC236}">
                <a16:creationId xmlns:a16="http://schemas.microsoft.com/office/drawing/2014/main" id="{03D3B5AA-2DDE-4FEA-AD12-4529D916D179}"/>
              </a:ext>
            </a:extLst>
          </p:cNvPr>
          <p:cNvSpPr>
            <a:spLocks noGrp="1"/>
          </p:cNvSpPr>
          <p:nvPr>
            <p:ph idx="1"/>
          </p:nvPr>
        </p:nvSpPr>
        <p:spPr>
          <a:xfrm>
            <a:off x="838200" y="1524000"/>
            <a:ext cx="10968990" cy="4652963"/>
          </a:xfrm>
        </p:spPr>
        <p:txBody>
          <a:bodyPr/>
          <a:lstStyle/>
          <a:p>
            <a:r>
              <a:rPr lang="en-US" dirty="0"/>
              <a:t>集成需要 Dynatrace API </a:t>
            </a:r>
            <a:r>
              <a:rPr lang="en-US" dirty="0" err="1"/>
              <a:t>令牌</a:t>
            </a:r>
            <a:r>
              <a:rPr lang="en-US" dirty="0"/>
              <a:t>（ Settings </a:t>
            </a:r>
            <a:r>
              <a:rPr lang="en-US" dirty="0">
                <a:sym typeface="Wingdings" panose="05000000000000000000" pitchFamily="2" charset="2"/>
              </a:rPr>
              <a:t></a:t>
            </a:r>
            <a:r>
              <a:rPr lang="en-US" dirty="0"/>
              <a:t> Integration </a:t>
            </a:r>
            <a:r>
              <a:rPr lang="en-US" dirty="0">
                <a:sym typeface="Wingdings" panose="05000000000000000000" pitchFamily="2" charset="2"/>
              </a:rPr>
              <a:t> </a:t>
            </a:r>
            <a:r>
              <a:rPr lang="en-US" dirty="0"/>
              <a:t> Dynatrace API ）</a:t>
            </a:r>
          </a:p>
          <a:p>
            <a:pPr lvl="1"/>
            <a:r>
              <a:rPr lang="en-US" dirty="0"/>
              <a:t>只需要默认的前 3 个权限（这可以与在前面的步骤中创建的 API 令牌相同）</a:t>
            </a:r>
          </a:p>
          <a:p>
            <a:endParaRPr lang="en-US" dirty="0"/>
          </a:p>
          <a:p>
            <a:endParaRPr lang="en-US" dirty="0"/>
          </a:p>
        </p:txBody>
      </p:sp>
      <p:pic>
        <p:nvPicPr>
          <p:cNvPr id="2050" name="Picture 2" descr="Dynatrace API Token">
            <a:extLst>
              <a:ext uri="{FF2B5EF4-FFF2-40B4-BE49-F238E27FC236}">
                <a16:creationId xmlns:a16="http://schemas.microsoft.com/office/drawing/2014/main" id="{38D27CD2-667F-4614-B38B-4AAADEF6C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602" y="2682859"/>
            <a:ext cx="7021429" cy="3699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180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3ED6-E363-4F6D-9F22-3FACEB31B751}"/>
              </a:ext>
            </a:extLst>
          </p:cNvPr>
          <p:cNvSpPr>
            <a:spLocks noGrp="1"/>
          </p:cNvSpPr>
          <p:nvPr>
            <p:ph type="title"/>
          </p:nvPr>
        </p:nvSpPr>
        <p:spPr/>
        <p:txBody>
          <a:bodyPr/>
          <a:lstStyle/>
          <a:p>
            <a:r>
              <a:rPr lang="en-US" dirty="0"/>
              <a:t>Jenkins </a:t>
            </a:r>
            <a:r>
              <a:rPr lang="en-US" dirty="0" err="1"/>
              <a:t>配置</a:t>
            </a:r>
            <a:endParaRPr lang="en-US" dirty="0"/>
          </a:p>
        </p:txBody>
      </p:sp>
      <p:sp>
        <p:nvSpPr>
          <p:cNvPr id="3" name="Text Placeholder 2">
            <a:extLst>
              <a:ext uri="{FF2B5EF4-FFF2-40B4-BE49-F238E27FC236}">
                <a16:creationId xmlns:a16="http://schemas.microsoft.com/office/drawing/2014/main" id="{E3820F55-3503-4B18-AE35-8921849EBB72}"/>
              </a:ext>
            </a:extLst>
          </p:cNvPr>
          <p:cNvSpPr>
            <a:spLocks noGrp="1"/>
          </p:cNvSpPr>
          <p:nvPr>
            <p:ph idx="1"/>
          </p:nvPr>
        </p:nvSpPr>
        <p:spPr/>
        <p:txBody>
          <a:bodyPr/>
          <a:lstStyle/>
          <a:p>
            <a:r>
              <a:rPr lang="en-US" dirty="0" err="1"/>
              <a:t>导航到</a:t>
            </a:r>
            <a:r>
              <a:rPr lang="en-US" dirty="0"/>
              <a:t> Manage Jenkins </a:t>
            </a:r>
            <a:r>
              <a:rPr lang="en-US" dirty="0">
                <a:sym typeface="Wingdings" panose="05000000000000000000" pitchFamily="2" charset="2"/>
              </a:rPr>
              <a:t></a:t>
            </a:r>
            <a:r>
              <a:rPr lang="en-US" dirty="0"/>
              <a:t> Configure System </a:t>
            </a:r>
            <a:r>
              <a:rPr lang="en-US" dirty="0">
                <a:sym typeface="Wingdings" panose="05000000000000000000" pitchFamily="2" charset="2"/>
              </a:rPr>
              <a:t></a:t>
            </a:r>
            <a:r>
              <a:rPr lang="en-US" dirty="0"/>
              <a:t> Performance Signature: Dynatrace SaaS/Managed</a:t>
            </a:r>
          </a:p>
          <a:p>
            <a:r>
              <a:rPr lang="en-US" dirty="0"/>
              <a:t>输入</a:t>
            </a:r>
          </a:p>
          <a:p>
            <a:pPr lvl="1"/>
            <a:r>
              <a:rPr lang="en-US" dirty="0" err="1"/>
              <a:t>服务器</a:t>
            </a:r>
            <a:r>
              <a:rPr lang="zh-TW" altLang="en-US" dirty="0"/>
              <a:t>名稱</a:t>
            </a:r>
            <a:r>
              <a:rPr lang="en-US" dirty="0"/>
              <a:t>（</a:t>
            </a:r>
            <a:r>
              <a:rPr lang="en-US" dirty="0" err="1"/>
              <a:t>例如</a:t>
            </a:r>
            <a:r>
              <a:rPr lang="en-US" dirty="0"/>
              <a:t> Dynatrace Demo </a:t>
            </a:r>
            <a:r>
              <a:rPr lang="en-US" dirty="0" err="1"/>
              <a:t>服务器</a:t>
            </a:r>
            <a:r>
              <a:rPr lang="en-US" dirty="0"/>
              <a:t>）</a:t>
            </a:r>
          </a:p>
          <a:p>
            <a:pPr lvl="1"/>
            <a:r>
              <a:rPr lang="en-US" dirty="0"/>
              <a:t>您的租户 URL （</a:t>
            </a:r>
            <a:r>
              <a:rPr lang="en-US" dirty="0">
                <a:hlinkClick r:id="rId3"/>
              </a:rPr>
              <a:t>https://xxxxxxxx.live.dynatrace.com</a:t>
            </a:r>
            <a:r>
              <a:rPr lang="en-US" dirty="0"/>
              <a:t>） - SaaS,</a:t>
            </a:r>
            <a:br>
              <a:rPr lang="en-US" dirty="0"/>
            </a:br>
            <a:r>
              <a:rPr lang="en-US" dirty="0"/>
              <a:t> （</a:t>
            </a:r>
            <a:r>
              <a:rPr lang="en-US" dirty="0">
                <a:hlinkClick r:id="rId4"/>
              </a:rPr>
              <a:t>https://asdfa.Dynatrace-managed.com/e/asdfafa</a:t>
            </a:r>
            <a:r>
              <a:rPr lang="en-US" dirty="0"/>
              <a:t>） - 托管</a:t>
            </a:r>
          </a:p>
          <a:p>
            <a:pPr lvl="1"/>
            <a:r>
              <a:rPr lang="en-US" dirty="0"/>
              <a:t>API 令牌</a:t>
            </a:r>
          </a:p>
          <a:p>
            <a:pPr lvl="1"/>
            <a:r>
              <a:rPr lang="en-US" dirty="0"/>
              <a:t>注意：由于 Jenkins </a:t>
            </a:r>
            <a:r>
              <a:rPr lang="en-US" dirty="0" err="1"/>
              <a:t>中的一个错误</a:t>
            </a:r>
            <a:r>
              <a:rPr lang="en-US" dirty="0"/>
              <a:t>, </a:t>
            </a:r>
            <a:r>
              <a:rPr lang="en-US" dirty="0" err="1"/>
              <a:t>您许多人需要保存并退出此屏幕</a:t>
            </a:r>
            <a:r>
              <a:rPr lang="en-US" dirty="0"/>
              <a:t>, </a:t>
            </a:r>
            <a:r>
              <a:rPr lang="en-US" dirty="0" err="1"/>
              <a:t>然后返回"添加"下拉列表以工作</a:t>
            </a:r>
            <a:endParaRPr lang="en-US" dirty="0"/>
          </a:p>
          <a:p>
            <a:r>
              <a:rPr lang="en-US" dirty="0"/>
              <a:t>测试连接并保存</a:t>
            </a:r>
          </a:p>
          <a:p>
            <a:pPr lvl="1"/>
            <a:endParaRPr lang="en-US" dirty="0"/>
          </a:p>
        </p:txBody>
      </p:sp>
      <p:pic>
        <p:nvPicPr>
          <p:cNvPr id="3074" name="Picture 2" descr="global settings">
            <a:extLst>
              <a:ext uri="{FF2B5EF4-FFF2-40B4-BE49-F238E27FC236}">
                <a16:creationId xmlns:a16="http://schemas.microsoft.com/office/drawing/2014/main" id="{4B44B957-E241-4912-9C44-4710870135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4006"/>
          <a:stretch/>
        </p:blipFill>
        <p:spPr bwMode="auto">
          <a:xfrm>
            <a:off x="717884" y="3931494"/>
            <a:ext cx="10635916" cy="24121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985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4517-E96C-48D5-9A7C-C9907AAA5B5A}"/>
              </a:ext>
            </a:extLst>
          </p:cNvPr>
          <p:cNvSpPr>
            <a:spLocks noGrp="1"/>
          </p:cNvSpPr>
          <p:nvPr>
            <p:ph type="title"/>
          </p:nvPr>
        </p:nvSpPr>
        <p:spPr/>
        <p:txBody>
          <a:bodyPr/>
          <a:lstStyle/>
          <a:p>
            <a:r>
              <a:rPr lang="en-US" dirty="0"/>
              <a:t>将事件添加到管道</a:t>
            </a:r>
          </a:p>
        </p:txBody>
      </p:sp>
      <p:sp>
        <p:nvSpPr>
          <p:cNvPr id="3" name="Text Placeholder 2">
            <a:extLst>
              <a:ext uri="{FF2B5EF4-FFF2-40B4-BE49-F238E27FC236}">
                <a16:creationId xmlns:a16="http://schemas.microsoft.com/office/drawing/2014/main" id="{C24F599C-49A2-4061-B1C2-9C98FD8CCA7E}"/>
              </a:ext>
            </a:extLst>
          </p:cNvPr>
          <p:cNvSpPr>
            <a:spLocks noGrp="1"/>
          </p:cNvSpPr>
          <p:nvPr>
            <p:ph idx="1"/>
          </p:nvPr>
        </p:nvSpPr>
        <p:spPr/>
        <p:txBody>
          <a:bodyPr/>
          <a:lstStyle/>
          <a:p>
            <a:r>
              <a:rPr lang="en-US" dirty="0"/>
              <a:t>我们将向部署管道中添加三个主要事件：</a:t>
            </a:r>
          </a:p>
          <a:p>
            <a:pPr lvl="1"/>
            <a:r>
              <a:rPr lang="en-US" dirty="0" err="1"/>
              <a:t>createDynatraceDeploymentEvent</a:t>
            </a:r>
            <a:r>
              <a:rPr lang="en-US" dirty="0"/>
              <a:t>  - </a:t>
            </a:r>
            <a:r>
              <a:rPr lang="en-US" dirty="0" err="1"/>
              <a:t>将部署事件发送到</a:t>
            </a:r>
            <a:r>
              <a:rPr lang="en-US" dirty="0"/>
              <a:t> Dynatrace</a:t>
            </a:r>
          </a:p>
          <a:p>
            <a:pPr lvl="1"/>
            <a:r>
              <a:rPr lang="en-US" dirty="0" err="1"/>
              <a:t>recordDynatraceSession</a:t>
            </a:r>
            <a:r>
              <a:rPr lang="en-US" dirty="0"/>
              <a:t> - </a:t>
            </a:r>
            <a:r>
              <a:rPr lang="en-US" dirty="0" err="1"/>
              <a:t>设置</a:t>
            </a:r>
            <a:r>
              <a:rPr lang="en-US" dirty="0"/>
              <a:t> Perf 测试存在时的开始和结束时间</a:t>
            </a:r>
          </a:p>
          <a:p>
            <a:pPr lvl="1"/>
            <a:r>
              <a:rPr lang="en-US" dirty="0" err="1"/>
              <a:t>perfSigDynatraceReports</a:t>
            </a:r>
            <a:r>
              <a:rPr lang="en-US" dirty="0"/>
              <a:t>  - 在 perf </a:t>
            </a:r>
            <a:r>
              <a:rPr lang="en-US" dirty="0" err="1"/>
              <a:t>测试时间范围内查询所有指标</a:t>
            </a:r>
            <a:r>
              <a:rPr lang="en-US" dirty="0"/>
              <a:t>, </a:t>
            </a:r>
            <a:r>
              <a:rPr lang="en-US" dirty="0" err="1"/>
              <a:t>并针对规范文件进行比较</a:t>
            </a:r>
            <a:r>
              <a:rPr lang="en-US" dirty="0"/>
              <a:t>。 </a:t>
            </a:r>
            <a:r>
              <a:rPr lang="en-US" dirty="0" err="1"/>
              <a:t>如果指标违反规范文件</a:t>
            </a:r>
            <a:r>
              <a:rPr lang="en-US" dirty="0"/>
              <a:t>, </a:t>
            </a:r>
            <a:r>
              <a:rPr lang="en-US" dirty="0" err="1"/>
              <a:t>则管道阶段失败</a:t>
            </a:r>
            <a:endParaRPr lang="en-US" dirty="0"/>
          </a:p>
          <a:p>
            <a:pPr lvl="1"/>
            <a:endParaRPr lang="en-US" dirty="0"/>
          </a:p>
        </p:txBody>
      </p:sp>
    </p:spTree>
    <p:extLst>
      <p:ext uri="{BB962C8B-B14F-4D97-AF65-F5344CB8AC3E}">
        <p14:creationId xmlns:p14="http://schemas.microsoft.com/office/powerpoint/2010/main" val="3321530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3503-EF48-4655-99E8-D228DAE185D9}"/>
              </a:ext>
            </a:extLst>
          </p:cNvPr>
          <p:cNvSpPr>
            <a:spLocks noGrp="1"/>
          </p:cNvSpPr>
          <p:nvPr>
            <p:ph type="title"/>
          </p:nvPr>
        </p:nvSpPr>
        <p:spPr/>
        <p:txBody>
          <a:bodyPr/>
          <a:lstStyle/>
          <a:p>
            <a:r>
              <a:rPr lang="en-US" dirty="0"/>
              <a:t>将事件添加到管道</a:t>
            </a:r>
          </a:p>
        </p:txBody>
      </p:sp>
      <p:sp>
        <p:nvSpPr>
          <p:cNvPr id="3" name="Text Placeholder 2">
            <a:extLst>
              <a:ext uri="{FF2B5EF4-FFF2-40B4-BE49-F238E27FC236}">
                <a16:creationId xmlns:a16="http://schemas.microsoft.com/office/drawing/2014/main" id="{DDB53178-9C6B-427B-801C-970A75DFA828}"/>
              </a:ext>
            </a:extLst>
          </p:cNvPr>
          <p:cNvSpPr>
            <a:spLocks noGrp="1"/>
          </p:cNvSpPr>
          <p:nvPr>
            <p:ph idx="1"/>
          </p:nvPr>
        </p:nvSpPr>
        <p:spPr/>
        <p:txBody>
          <a:bodyPr/>
          <a:lstStyle/>
          <a:p>
            <a:r>
              <a:rPr lang="en-US" dirty="0"/>
              <a:t>在 </a:t>
            </a:r>
            <a:r>
              <a:rPr lang="en-US" dirty="0" err="1"/>
              <a:t>DepolySockShop</a:t>
            </a:r>
            <a:r>
              <a:rPr lang="en-US" dirty="0"/>
              <a:t> </a:t>
            </a:r>
            <a:r>
              <a:rPr lang="en-US" dirty="0" err="1"/>
              <a:t>管道</a:t>
            </a:r>
            <a:r>
              <a:rPr lang="en-US" dirty="0"/>
              <a:t>, </a:t>
            </a:r>
            <a:r>
              <a:rPr lang="en-US" dirty="0" err="1"/>
              <a:t>单击</a:t>
            </a:r>
            <a:r>
              <a:rPr lang="en-US" dirty="0"/>
              <a:t> “Configure“ </a:t>
            </a:r>
            <a:r>
              <a:rPr lang="en-US" dirty="0" err="1"/>
              <a:t>并向下滚动到管道脚本</a:t>
            </a:r>
            <a:endParaRPr lang="en-US" dirty="0"/>
          </a:p>
        </p:txBody>
      </p:sp>
      <p:pic>
        <p:nvPicPr>
          <p:cNvPr id="4" name="Picture 3">
            <a:extLst>
              <a:ext uri="{FF2B5EF4-FFF2-40B4-BE49-F238E27FC236}">
                <a16:creationId xmlns:a16="http://schemas.microsoft.com/office/drawing/2014/main" id="{0DC91414-F2BC-475F-B537-40CEAD8F4C6B}"/>
              </a:ext>
            </a:extLst>
          </p:cNvPr>
          <p:cNvPicPr>
            <a:picLocks noChangeAspect="1"/>
          </p:cNvPicPr>
          <p:nvPr/>
        </p:nvPicPr>
        <p:blipFill>
          <a:blip r:embed="rId3"/>
          <a:stretch>
            <a:fillRect/>
          </a:stretch>
        </p:blipFill>
        <p:spPr>
          <a:xfrm>
            <a:off x="0" y="2442787"/>
            <a:ext cx="12192000" cy="3734176"/>
          </a:xfrm>
          <a:prstGeom prst="rect">
            <a:avLst/>
          </a:prstGeom>
        </p:spPr>
      </p:pic>
    </p:spTree>
    <p:extLst>
      <p:ext uri="{BB962C8B-B14F-4D97-AF65-F5344CB8AC3E}">
        <p14:creationId xmlns:p14="http://schemas.microsoft.com/office/powerpoint/2010/main" val="2937661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将事件添加到管道和部署事件</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idx="1"/>
          </p:nvPr>
        </p:nvSpPr>
        <p:spPr>
          <a:xfrm>
            <a:off x="838200" y="1524000"/>
            <a:ext cx="10706100" cy="4652963"/>
          </a:xfrm>
        </p:spPr>
        <p:txBody>
          <a:bodyPr/>
          <a:lstStyle/>
          <a:p>
            <a:r>
              <a:rPr lang="en-US" dirty="0" err="1"/>
              <a:t>首先</a:t>
            </a:r>
            <a:r>
              <a:rPr lang="en-US" dirty="0"/>
              <a:t>, </a:t>
            </a:r>
            <a:r>
              <a:rPr lang="en-US" dirty="0" err="1"/>
              <a:t>我们希望将部署事件添加到管道中</a:t>
            </a:r>
            <a:r>
              <a:rPr lang="en-US" dirty="0"/>
              <a:t>, </a:t>
            </a:r>
            <a:r>
              <a:rPr lang="en-US" dirty="0" err="1"/>
              <a:t>以便每次将生成部署到过渡阶段时</a:t>
            </a:r>
            <a:r>
              <a:rPr lang="en-US" dirty="0"/>
              <a:t>, Dynatrace 都会了解它</a:t>
            </a:r>
          </a:p>
        </p:txBody>
      </p:sp>
      <p:grpSp>
        <p:nvGrpSpPr>
          <p:cNvPr id="6" name="Group 5">
            <a:extLst>
              <a:ext uri="{FF2B5EF4-FFF2-40B4-BE49-F238E27FC236}">
                <a16:creationId xmlns:a16="http://schemas.microsoft.com/office/drawing/2014/main" id="{449B5C8B-3056-4926-950E-DA4B6FD779F5}"/>
              </a:ext>
            </a:extLst>
          </p:cNvPr>
          <p:cNvGrpSpPr/>
          <p:nvPr/>
        </p:nvGrpSpPr>
        <p:grpSpPr>
          <a:xfrm>
            <a:off x="1194683" y="2663190"/>
            <a:ext cx="6612007" cy="3817777"/>
            <a:chOff x="2211953" y="2318542"/>
            <a:chExt cx="7768093" cy="4162425"/>
          </a:xfrm>
        </p:grpSpPr>
        <p:pic>
          <p:nvPicPr>
            <p:cNvPr id="4" name="Picture 3">
              <a:extLst>
                <a:ext uri="{FF2B5EF4-FFF2-40B4-BE49-F238E27FC236}">
                  <a16:creationId xmlns:a16="http://schemas.microsoft.com/office/drawing/2014/main" id="{79A42739-17D6-4303-A3B4-DD371BB1A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953" y="2318542"/>
              <a:ext cx="7768093" cy="4162425"/>
            </a:xfrm>
            <a:prstGeom prst="rect">
              <a:avLst/>
            </a:prstGeom>
            <a:ln>
              <a:solidFill>
                <a:schemeClr val="tx1"/>
              </a:solidFill>
            </a:ln>
          </p:spPr>
        </p:pic>
        <p:sp>
          <p:nvSpPr>
            <p:cNvPr id="5" name="Rectangle 4">
              <a:extLst>
                <a:ext uri="{FF2B5EF4-FFF2-40B4-BE49-F238E27FC236}">
                  <a16:creationId xmlns:a16="http://schemas.microsoft.com/office/drawing/2014/main" id="{4684A4CC-270F-4938-835F-4CD864615281}"/>
                </a:ext>
              </a:extLst>
            </p:cNvPr>
            <p:cNvSpPr/>
            <p:nvPr/>
          </p:nvSpPr>
          <p:spPr>
            <a:xfrm>
              <a:off x="3629025" y="2943225"/>
              <a:ext cx="5438775" cy="990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63690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Cloud">
            <a:extLst>
              <a:ext uri="{FF2B5EF4-FFF2-40B4-BE49-F238E27FC236}">
                <a16:creationId xmlns:a16="http://schemas.microsoft.com/office/drawing/2014/main" id="{4C212733-974F-5041-939F-84AD137A475B}"/>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4639" t="22723" r="4667" b="24187"/>
          <a:stretch/>
        </p:blipFill>
        <p:spPr>
          <a:xfrm>
            <a:off x="2724415" y="230624"/>
            <a:ext cx="9345096" cy="6329488"/>
          </a:xfrm>
          <a:prstGeom prst="rect">
            <a:avLst/>
          </a:prstGeom>
        </p:spPr>
      </p:pic>
      <p:pic>
        <p:nvPicPr>
          <p:cNvPr id="6" name="Graphic 5" descr="User">
            <a:extLst>
              <a:ext uri="{FF2B5EF4-FFF2-40B4-BE49-F238E27FC236}">
                <a16:creationId xmlns:a16="http://schemas.microsoft.com/office/drawing/2014/main" id="{712F96A1-BE1E-024F-B381-DA4F0821A2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310" y="3663345"/>
            <a:ext cx="531764" cy="531764"/>
          </a:xfrm>
          <a:prstGeom prst="rect">
            <a:avLst/>
          </a:prstGeom>
        </p:spPr>
      </p:pic>
      <p:pic>
        <p:nvPicPr>
          <p:cNvPr id="7" name="Graphic 6" descr="Laptop">
            <a:extLst>
              <a:ext uri="{FF2B5EF4-FFF2-40B4-BE49-F238E27FC236}">
                <a16:creationId xmlns:a16="http://schemas.microsoft.com/office/drawing/2014/main" id="{1EE413B2-5293-964E-B360-1DA7F58A92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7597" y="3532011"/>
            <a:ext cx="618355" cy="618355"/>
          </a:xfrm>
          <a:prstGeom prst="rect">
            <a:avLst/>
          </a:prstGeom>
        </p:spPr>
      </p:pic>
      <p:pic>
        <p:nvPicPr>
          <p:cNvPr id="9" name="Graphic 8">
            <a:extLst>
              <a:ext uri="{FF2B5EF4-FFF2-40B4-BE49-F238E27FC236}">
                <a16:creationId xmlns:a16="http://schemas.microsoft.com/office/drawing/2014/main" id="{6567A5F3-2CD9-6342-A457-841BBEC48A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7932" y="3442664"/>
            <a:ext cx="700957" cy="700957"/>
          </a:xfrm>
          <a:prstGeom prst="rect">
            <a:avLst/>
          </a:prstGeom>
        </p:spPr>
      </p:pic>
      <p:sp>
        <p:nvSpPr>
          <p:cNvPr id="16" name="TextBox 15">
            <a:extLst>
              <a:ext uri="{FF2B5EF4-FFF2-40B4-BE49-F238E27FC236}">
                <a16:creationId xmlns:a16="http://schemas.microsoft.com/office/drawing/2014/main" id="{266C5FD9-B2D1-344F-ACDB-33B79119E65E}"/>
              </a:ext>
            </a:extLst>
          </p:cNvPr>
          <p:cNvSpPr txBox="1"/>
          <p:nvPr/>
        </p:nvSpPr>
        <p:spPr>
          <a:xfrm>
            <a:off x="6186269" y="6119827"/>
            <a:ext cx="951731" cy="270328"/>
          </a:xfrm>
          <a:prstGeom prst="rect">
            <a:avLst/>
          </a:prstGeom>
          <a:noFill/>
        </p:spPr>
        <p:txBody>
          <a:bodyPr wrap="none" lIns="0" tIns="0" rIns="0" bIns="0" rtlCol="0">
            <a:noAutofit/>
          </a:bodyPr>
          <a:lstStyle/>
          <a:p>
            <a:pPr algn="ctr" defTabSz="914377">
              <a:lnSpc>
                <a:spcPct val="120000"/>
              </a:lnSpc>
              <a:defRPr/>
            </a:pPr>
            <a:r>
              <a:rPr lang="en-US" altLang="zh-CN" sz="1600" b="1" dirty="0" err="1">
                <a:solidFill>
                  <a:srgbClr val="0F1419"/>
                </a:solidFill>
                <a:latin typeface="Bernina Sans" pitchFamily="2" charset="77"/>
                <a:ea typeface="Calibri Light" charset="0"/>
                <a:cs typeface="Calibri Light" charset="0"/>
              </a:rPr>
              <a:t>Aliyun</a:t>
            </a:r>
            <a:r>
              <a:rPr lang="en-US" altLang="zh-CN" sz="1600" b="1" dirty="0">
                <a:solidFill>
                  <a:srgbClr val="0F1419"/>
                </a:solidFill>
                <a:latin typeface="Bernina Sans" pitchFamily="2" charset="77"/>
                <a:ea typeface="Calibri Light" charset="0"/>
                <a:cs typeface="Calibri Light" charset="0"/>
              </a:rPr>
              <a:t> </a:t>
            </a:r>
            <a:r>
              <a:rPr lang="en-US" altLang="zh-CN" sz="1600" b="1" dirty="0" err="1">
                <a:solidFill>
                  <a:srgbClr val="0F1419"/>
                </a:solidFill>
                <a:latin typeface="Bernina Sans" pitchFamily="2" charset="77"/>
                <a:ea typeface="Calibri Light" charset="0"/>
                <a:cs typeface="Calibri Light" charset="0"/>
              </a:rPr>
              <a:t>ACK</a:t>
            </a:r>
            <a:r>
              <a:rPr lang="en-US" sz="1600" b="1" dirty="0" err="1">
                <a:solidFill>
                  <a:srgbClr val="0F1419"/>
                </a:solidFill>
                <a:latin typeface="Bernina Sans" pitchFamily="2" charset="77"/>
                <a:ea typeface="Calibri Light" charset="0"/>
                <a:cs typeface="Calibri Light" charset="0"/>
              </a:rPr>
              <a:t>实例</a:t>
            </a:r>
            <a:endParaRPr lang="en-US" sz="1600" b="1" dirty="0">
              <a:solidFill>
                <a:srgbClr val="0F1419"/>
              </a:solidFill>
              <a:latin typeface="Bernina Sans" pitchFamily="2" charset="77"/>
              <a:ea typeface="Calibri Light" charset="0"/>
              <a:cs typeface="Calibri Light" charset="0"/>
            </a:endParaRPr>
          </a:p>
        </p:txBody>
      </p:sp>
      <p:cxnSp>
        <p:nvCxnSpPr>
          <p:cNvPr id="17" name="Straight Arrow Connector 16">
            <a:extLst>
              <a:ext uri="{FF2B5EF4-FFF2-40B4-BE49-F238E27FC236}">
                <a16:creationId xmlns:a16="http://schemas.microsoft.com/office/drawing/2014/main" id="{BB32F83D-F39B-E94C-B77C-A1A6817A733E}"/>
              </a:ext>
            </a:extLst>
          </p:cNvPr>
          <p:cNvCxnSpPr>
            <a:cxnSpLocks/>
            <a:stCxn id="7" idx="3"/>
          </p:cNvCxnSpPr>
          <p:nvPr/>
        </p:nvCxnSpPr>
        <p:spPr>
          <a:xfrm>
            <a:off x="1295953" y="3841188"/>
            <a:ext cx="2247348"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EA07155-C9E8-6E46-B9EE-6F26ACBE5567}"/>
              </a:ext>
            </a:extLst>
          </p:cNvPr>
          <p:cNvCxnSpPr>
            <a:cxnSpLocks/>
          </p:cNvCxnSpPr>
          <p:nvPr/>
        </p:nvCxnSpPr>
        <p:spPr>
          <a:xfrm>
            <a:off x="4631874" y="3862447"/>
            <a:ext cx="6058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C51E4B7-DA6D-A349-A31A-7B537ADD434A}"/>
              </a:ext>
            </a:extLst>
          </p:cNvPr>
          <p:cNvCxnSpPr>
            <a:cxnSpLocks/>
            <a:stCxn id="27" idx="1"/>
          </p:cNvCxnSpPr>
          <p:nvPr/>
        </p:nvCxnSpPr>
        <p:spPr>
          <a:xfrm flipH="1">
            <a:off x="1200647" y="2501684"/>
            <a:ext cx="629516" cy="1177475"/>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6251D77-BA64-6546-9577-FA44BFA89D80}"/>
              </a:ext>
            </a:extLst>
          </p:cNvPr>
          <p:cNvSpPr txBox="1"/>
          <p:nvPr/>
        </p:nvSpPr>
        <p:spPr>
          <a:xfrm>
            <a:off x="68865" y="4299390"/>
            <a:ext cx="2694363" cy="821371"/>
          </a:xfrm>
          <a:prstGeom prst="rect">
            <a:avLst/>
          </a:prstGeom>
          <a:noFill/>
        </p:spPr>
        <p:txBody>
          <a:bodyPr wrap="none" lIns="0" tIns="0" rIns="0" bIns="0" rtlCol="0">
            <a:normAutofit/>
          </a:bodyPr>
          <a:lstStyle/>
          <a:p>
            <a:pPr algn="ctr" defTabSz="914377">
              <a:lnSpc>
                <a:spcPct val="120000"/>
              </a:lnSpc>
              <a:defRPr/>
            </a:pPr>
            <a:r>
              <a:rPr lang="de-AT" sz="1400" b="1" dirty="0">
                <a:solidFill>
                  <a:schemeClr val="bg1"/>
                </a:solidFill>
                <a:latin typeface="Bernina Sans" pitchFamily="2" charset="77"/>
                <a:ea typeface="Calibri Light" charset="0"/>
                <a:cs typeface="Calibri Light" charset="0"/>
              </a:rPr>
              <a:t>每个团队在笔记本</a:t>
            </a:r>
            <a:br>
              <a:rPr lang="de-AT" sz="1400" b="1" dirty="0">
                <a:solidFill>
                  <a:schemeClr val="bg1"/>
                </a:solidFill>
                <a:latin typeface="Bernina Sans" pitchFamily="2" charset="77"/>
                <a:ea typeface="Calibri Light" charset="0"/>
                <a:cs typeface="Calibri Light" charset="0"/>
              </a:rPr>
            </a:br>
            <a:r>
              <a:rPr lang="de-AT" sz="1400" b="1" dirty="0">
                <a:solidFill>
                  <a:schemeClr val="bg1"/>
                </a:solidFill>
                <a:latin typeface="Bernina Sans" pitchFamily="2" charset="77"/>
                <a:ea typeface="Calibri Light" charset="0"/>
                <a:cs typeface="Calibri Light" charset="0"/>
              </a:rPr>
              <a:t>电脑上（或通过 CloudShell）</a:t>
            </a:r>
            <a:endParaRPr lang="en-US" sz="1400" b="1" dirty="0">
              <a:solidFill>
                <a:schemeClr val="bg1"/>
              </a:solidFill>
              <a:latin typeface="Bernina Sans" pitchFamily="2" charset="77"/>
              <a:ea typeface="Calibri Light" charset="0"/>
              <a:cs typeface="Calibri Light" charset="0"/>
            </a:endParaRPr>
          </a:p>
        </p:txBody>
      </p:sp>
      <p:sp>
        <p:nvSpPr>
          <p:cNvPr id="25" name="TextBox 24">
            <a:extLst>
              <a:ext uri="{FF2B5EF4-FFF2-40B4-BE49-F238E27FC236}">
                <a16:creationId xmlns:a16="http://schemas.microsoft.com/office/drawing/2014/main" id="{64967D81-5C62-304D-A204-283E079D3D20}"/>
              </a:ext>
            </a:extLst>
          </p:cNvPr>
          <p:cNvSpPr txBox="1"/>
          <p:nvPr/>
        </p:nvSpPr>
        <p:spPr>
          <a:xfrm>
            <a:off x="8862677" y="5137414"/>
            <a:ext cx="785151" cy="239543"/>
          </a:xfrm>
          <a:prstGeom prst="rect">
            <a:avLst/>
          </a:prstGeom>
          <a:noFill/>
        </p:spPr>
        <p:txBody>
          <a:bodyPr wrap="none" lIns="0" tIns="0" rIns="0" bIns="0" rtlCol="0">
            <a:normAutofit/>
          </a:bodyPr>
          <a:lstStyle/>
          <a:p>
            <a:pPr algn="ctr" defTabSz="914377">
              <a:lnSpc>
                <a:spcPct val="120000"/>
              </a:lnSpc>
              <a:defRPr/>
            </a:pPr>
            <a:r>
              <a:rPr lang="en-US" sz="1051" b="1" dirty="0">
                <a:solidFill>
                  <a:srgbClr val="0F1419"/>
                </a:solidFill>
                <a:latin typeface="Bernina Sans" pitchFamily="2" charset="77"/>
                <a:ea typeface="Calibri Light" charset="0"/>
                <a:cs typeface="Calibri Light" charset="0"/>
              </a:rPr>
              <a:t>Jenkins</a:t>
            </a:r>
          </a:p>
        </p:txBody>
      </p:sp>
      <p:sp>
        <p:nvSpPr>
          <p:cNvPr id="26" name="TextBox 25">
            <a:extLst>
              <a:ext uri="{FF2B5EF4-FFF2-40B4-BE49-F238E27FC236}">
                <a16:creationId xmlns:a16="http://schemas.microsoft.com/office/drawing/2014/main" id="{FE86312D-5DD1-F740-9505-2A75CFE78F9C}"/>
              </a:ext>
            </a:extLst>
          </p:cNvPr>
          <p:cNvSpPr txBox="1"/>
          <p:nvPr/>
        </p:nvSpPr>
        <p:spPr>
          <a:xfrm>
            <a:off x="3582278" y="4195109"/>
            <a:ext cx="951731" cy="272845"/>
          </a:xfrm>
          <a:prstGeom prst="rect">
            <a:avLst/>
          </a:prstGeom>
          <a:noFill/>
        </p:spPr>
        <p:txBody>
          <a:bodyPr wrap="none" lIns="0" tIns="0" rIns="0" bIns="0" rtlCol="0">
            <a:normAutofit/>
          </a:bodyPr>
          <a:lstStyle/>
          <a:p>
            <a:pPr algn="ctr" defTabSz="914377">
              <a:lnSpc>
                <a:spcPct val="120000"/>
              </a:lnSpc>
              <a:defRPr/>
            </a:pPr>
            <a:r>
              <a:rPr lang="en-US" sz="1000" b="1" dirty="0">
                <a:solidFill>
                  <a:srgbClr val="0F1419"/>
                </a:solidFill>
                <a:latin typeface="Bernina Sans" pitchFamily="2" charset="77"/>
                <a:ea typeface="Calibri Light" charset="0"/>
                <a:cs typeface="Calibri Light" charset="0"/>
              </a:rPr>
              <a:t>Kubernetes</a:t>
            </a:r>
          </a:p>
        </p:txBody>
      </p:sp>
      <p:grpSp>
        <p:nvGrpSpPr>
          <p:cNvPr id="40" name="Group 39">
            <a:extLst>
              <a:ext uri="{FF2B5EF4-FFF2-40B4-BE49-F238E27FC236}">
                <a16:creationId xmlns:a16="http://schemas.microsoft.com/office/drawing/2014/main" id="{6E9885A6-43B0-3748-84A7-D9A51FBC5C76}"/>
              </a:ext>
            </a:extLst>
          </p:cNvPr>
          <p:cNvGrpSpPr/>
          <p:nvPr/>
        </p:nvGrpSpPr>
        <p:grpSpPr>
          <a:xfrm>
            <a:off x="1830163" y="1497835"/>
            <a:ext cx="951731" cy="1140271"/>
            <a:chOff x="3147526" y="571499"/>
            <a:chExt cx="951731" cy="1140271"/>
          </a:xfrm>
        </p:grpSpPr>
        <p:pic>
          <p:nvPicPr>
            <p:cNvPr id="21" name="Picture 20">
              <a:extLst>
                <a:ext uri="{FF2B5EF4-FFF2-40B4-BE49-F238E27FC236}">
                  <a16:creationId xmlns:a16="http://schemas.microsoft.com/office/drawing/2014/main" id="{FFEBB219-0EBE-714F-B170-FF3442178C22}"/>
                </a:ext>
              </a:extLst>
            </p:cNvPr>
            <p:cNvPicPr>
              <a:picLocks noChangeAspect="1"/>
            </p:cNvPicPr>
            <p:nvPr/>
          </p:nvPicPr>
          <p:blipFill>
            <a:blip r:embed="rId10" cstate="hqprint">
              <a:lum bright="70000" contrast="-70000"/>
              <a:extLst>
                <a:ext uri="{28A0092B-C50C-407E-A947-70E740481C1C}">
                  <a14:useLocalDpi xmlns:a14="http://schemas.microsoft.com/office/drawing/2010/main"/>
                </a:ext>
              </a:extLst>
            </a:blip>
            <a:stretch>
              <a:fillRect/>
            </a:stretch>
          </p:blipFill>
          <p:spPr>
            <a:xfrm>
              <a:off x="3166191" y="571499"/>
              <a:ext cx="914400" cy="914400"/>
            </a:xfrm>
            <a:prstGeom prst="rect">
              <a:avLst/>
            </a:prstGeom>
          </p:spPr>
        </p:pic>
        <p:sp>
          <p:nvSpPr>
            <p:cNvPr id="27" name="TextBox 26">
              <a:extLst>
                <a:ext uri="{FF2B5EF4-FFF2-40B4-BE49-F238E27FC236}">
                  <a16:creationId xmlns:a16="http://schemas.microsoft.com/office/drawing/2014/main" id="{5C76E6CD-6EF5-034F-9E38-6ED3AF3820CA}"/>
                </a:ext>
              </a:extLst>
            </p:cNvPr>
            <p:cNvSpPr txBox="1"/>
            <p:nvPr/>
          </p:nvSpPr>
          <p:spPr>
            <a:xfrm>
              <a:off x="3147526" y="1438925"/>
              <a:ext cx="951731" cy="272845"/>
            </a:xfrm>
            <a:prstGeom prst="rect">
              <a:avLst/>
            </a:prstGeom>
            <a:noFill/>
          </p:spPr>
          <p:txBody>
            <a:bodyPr wrap="none" lIns="0" tIns="0" rIns="0" bIns="0" rtlCol="0">
              <a:normAutofit/>
            </a:bodyPr>
            <a:lstStyle/>
            <a:p>
              <a:pPr algn="ctr" defTabSz="914377">
                <a:lnSpc>
                  <a:spcPct val="120000"/>
                </a:lnSpc>
                <a:defRPr/>
              </a:pPr>
              <a:r>
                <a:rPr lang="en-US" sz="800" b="1" dirty="0">
                  <a:solidFill>
                    <a:srgbClr val="0F1419"/>
                  </a:solidFill>
                  <a:latin typeface="Bernina Sans" pitchFamily="2" charset="77"/>
                  <a:ea typeface="Calibri Light" charset="0"/>
                  <a:cs typeface="Calibri Light" charset="0"/>
                </a:rPr>
                <a:t>GitHub 存储库</a:t>
              </a:r>
            </a:p>
          </p:txBody>
        </p:sp>
      </p:grpSp>
      <p:sp>
        <p:nvSpPr>
          <p:cNvPr id="3" name="Rounded Rectangle 2">
            <a:extLst>
              <a:ext uri="{FF2B5EF4-FFF2-40B4-BE49-F238E27FC236}">
                <a16:creationId xmlns:a16="http://schemas.microsoft.com/office/drawing/2014/main" id="{B8C3C393-63DF-B440-A289-506453131439}"/>
              </a:ext>
            </a:extLst>
          </p:cNvPr>
          <p:cNvSpPr/>
          <p:nvPr/>
        </p:nvSpPr>
        <p:spPr>
          <a:xfrm>
            <a:off x="5333008" y="1880265"/>
            <a:ext cx="2682664" cy="4183383"/>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914377">
              <a:defRPr/>
            </a:pPr>
            <a:endParaRPr lang="en-US">
              <a:solidFill>
                <a:srgbClr val="0F1419"/>
              </a:solidFill>
              <a:latin typeface="Calibri" panose="020F0502020204030204"/>
            </a:endParaRPr>
          </a:p>
        </p:txBody>
      </p:sp>
      <p:cxnSp>
        <p:nvCxnSpPr>
          <p:cNvPr id="31" name="Straight Connector 30">
            <a:extLst>
              <a:ext uri="{FF2B5EF4-FFF2-40B4-BE49-F238E27FC236}">
                <a16:creationId xmlns:a16="http://schemas.microsoft.com/office/drawing/2014/main" id="{A9AF18E1-4A70-AE46-A990-17F53AF9559B}"/>
              </a:ext>
            </a:extLst>
          </p:cNvPr>
          <p:cNvCxnSpPr>
            <a:cxnSpLocks/>
          </p:cNvCxnSpPr>
          <p:nvPr/>
        </p:nvCxnSpPr>
        <p:spPr>
          <a:xfrm>
            <a:off x="5333013" y="5398863"/>
            <a:ext cx="2682664" cy="0"/>
          </a:xfrm>
          <a:prstGeom prst="line">
            <a:avLst/>
          </a:prstGeom>
          <a:ln>
            <a:solidFill>
              <a:srgbClr val="6140A3"/>
            </a:solidFill>
          </a:ln>
        </p:spPr>
        <p:style>
          <a:lnRef idx="1">
            <a:schemeClr val="accent1"/>
          </a:lnRef>
          <a:fillRef idx="0">
            <a:schemeClr val="accent1"/>
          </a:fillRef>
          <a:effectRef idx="0">
            <a:schemeClr val="accent1"/>
          </a:effectRef>
          <a:fontRef idx="minor">
            <a:schemeClr val="tx1"/>
          </a:fontRef>
        </p:style>
      </p:cxnSp>
      <p:pic>
        <p:nvPicPr>
          <p:cNvPr id="35" name="Picture 34" descr="A close up of a logo&#10;&#10;Description generated with very high confidence">
            <a:extLst>
              <a:ext uri="{FF2B5EF4-FFF2-40B4-BE49-F238E27FC236}">
                <a16:creationId xmlns:a16="http://schemas.microsoft.com/office/drawing/2014/main" id="{2797A3F9-C135-49CF-AA51-98F55344FC72}"/>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199551" y="5578665"/>
            <a:ext cx="458444" cy="426353"/>
          </a:xfrm>
          <a:prstGeom prst="rect">
            <a:avLst/>
          </a:prstGeom>
        </p:spPr>
      </p:pic>
      <p:pic>
        <p:nvPicPr>
          <p:cNvPr id="34" name="Picture 33" descr="A picture containing object, clock&#10;&#10;Description generated with very high confidence">
            <a:extLst>
              <a:ext uri="{FF2B5EF4-FFF2-40B4-BE49-F238E27FC236}">
                <a16:creationId xmlns:a16="http://schemas.microsoft.com/office/drawing/2014/main" id="{EBA73315-3C52-4A43-810D-3AF8DADFE398}"/>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797097" y="3539054"/>
            <a:ext cx="833571" cy="775221"/>
          </a:xfrm>
          <a:prstGeom prst="rect">
            <a:avLst/>
          </a:prstGeom>
        </p:spPr>
      </p:pic>
      <p:cxnSp>
        <p:nvCxnSpPr>
          <p:cNvPr id="36" name="Straight Arrow Connector 35">
            <a:extLst>
              <a:ext uri="{FF2B5EF4-FFF2-40B4-BE49-F238E27FC236}">
                <a16:creationId xmlns:a16="http://schemas.microsoft.com/office/drawing/2014/main" id="{8D160F37-5012-4354-B7CB-431C298ABDA5}"/>
              </a:ext>
            </a:extLst>
          </p:cNvPr>
          <p:cNvCxnSpPr>
            <a:cxnSpLocks/>
            <a:endCxn id="34" idx="1"/>
          </p:cNvCxnSpPr>
          <p:nvPr/>
        </p:nvCxnSpPr>
        <p:spPr>
          <a:xfrm>
            <a:off x="8034607" y="3926664"/>
            <a:ext cx="76249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B9D728C-1A62-4E0A-82D0-C1C917AB31FB}"/>
              </a:ext>
            </a:extLst>
          </p:cNvPr>
          <p:cNvSpPr txBox="1"/>
          <p:nvPr/>
        </p:nvSpPr>
        <p:spPr>
          <a:xfrm rot="17962844">
            <a:off x="712909" y="2725149"/>
            <a:ext cx="1427593" cy="272845"/>
          </a:xfrm>
          <a:prstGeom prst="rect">
            <a:avLst/>
          </a:prstGeom>
          <a:noFill/>
        </p:spPr>
        <p:txBody>
          <a:bodyPr wrap="none" lIns="0" tIns="0" rIns="0" bIns="0" rtlCol="0">
            <a:noAutofit/>
          </a:bodyPr>
          <a:lstStyle/>
          <a:p>
            <a:pPr algn="ctr" defTabSz="914377">
              <a:lnSpc>
                <a:spcPct val="120000"/>
              </a:lnSpc>
              <a:defRPr/>
            </a:pPr>
            <a:r>
              <a:rPr lang="en-US" b="1" dirty="0">
                <a:solidFill>
                  <a:schemeClr val="accent5"/>
                </a:solidFill>
                <a:latin typeface="Bernina Sans" pitchFamily="2" charset="77"/>
                <a:ea typeface="Calibri Light" charset="0"/>
                <a:cs typeface="Calibri Light" charset="0"/>
              </a:rPr>
              <a:t>#2下载回购</a:t>
            </a:r>
          </a:p>
        </p:txBody>
      </p:sp>
      <p:pic>
        <p:nvPicPr>
          <p:cNvPr id="60" name="Graphic 59" descr="User">
            <a:extLst>
              <a:ext uri="{FF2B5EF4-FFF2-40B4-BE49-F238E27FC236}">
                <a16:creationId xmlns:a16="http://schemas.microsoft.com/office/drawing/2014/main" id="{B9825D06-152B-4F83-BC2A-E40F88C775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65" y="3476715"/>
            <a:ext cx="531764" cy="531764"/>
          </a:xfrm>
          <a:prstGeom prst="rect">
            <a:avLst/>
          </a:prstGeom>
        </p:spPr>
      </p:pic>
      <p:grpSp>
        <p:nvGrpSpPr>
          <p:cNvPr id="56" name="Group 55">
            <a:extLst>
              <a:ext uri="{FF2B5EF4-FFF2-40B4-BE49-F238E27FC236}">
                <a16:creationId xmlns:a16="http://schemas.microsoft.com/office/drawing/2014/main" id="{0DCEBF23-9E10-4677-8A21-94BBD08D05BB}"/>
              </a:ext>
            </a:extLst>
          </p:cNvPr>
          <p:cNvGrpSpPr/>
          <p:nvPr/>
        </p:nvGrpSpPr>
        <p:grpSpPr>
          <a:xfrm>
            <a:off x="6082249" y="3937209"/>
            <a:ext cx="1065539" cy="1456397"/>
            <a:chOff x="5434719" y="4151393"/>
            <a:chExt cx="1065539" cy="1456397"/>
          </a:xfrm>
        </p:grpSpPr>
        <p:grpSp>
          <p:nvGrpSpPr>
            <p:cNvPr id="64" name="Group 63">
              <a:extLst>
                <a:ext uri="{FF2B5EF4-FFF2-40B4-BE49-F238E27FC236}">
                  <a16:creationId xmlns:a16="http://schemas.microsoft.com/office/drawing/2014/main" id="{BFF2E2D9-A067-44FA-B324-580F545F8750}"/>
                </a:ext>
              </a:extLst>
            </p:cNvPr>
            <p:cNvGrpSpPr/>
            <p:nvPr/>
          </p:nvGrpSpPr>
          <p:grpSpPr>
            <a:xfrm>
              <a:off x="5434719" y="4151393"/>
              <a:ext cx="1065539" cy="1456397"/>
              <a:chOff x="665134" y="5527046"/>
              <a:chExt cx="1065539" cy="1456397"/>
            </a:xfrm>
          </p:grpSpPr>
          <p:grpSp>
            <p:nvGrpSpPr>
              <p:cNvPr id="66" name="Group 65">
                <a:extLst>
                  <a:ext uri="{FF2B5EF4-FFF2-40B4-BE49-F238E27FC236}">
                    <a16:creationId xmlns:a16="http://schemas.microsoft.com/office/drawing/2014/main" id="{CD001D9D-2634-43E3-BB59-641187750A58}"/>
                  </a:ext>
                </a:extLst>
              </p:cNvPr>
              <p:cNvGrpSpPr/>
              <p:nvPr/>
            </p:nvGrpSpPr>
            <p:grpSpPr>
              <a:xfrm>
                <a:off x="665134" y="5527046"/>
                <a:ext cx="1065539" cy="1456397"/>
                <a:chOff x="1942788" y="5521525"/>
                <a:chExt cx="1065539" cy="1456397"/>
              </a:xfrm>
            </p:grpSpPr>
            <p:sp>
              <p:nvSpPr>
                <p:cNvPr id="67" name="Rectangle: Rounded Corners 66">
                  <a:extLst>
                    <a:ext uri="{FF2B5EF4-FFF2-40B4-BE49-F238E27FC236}">
                      <a16:creationId xmlns:a16="http://schemas.microsoft.com/office/drawing/2014/main" id="{028A3FF5-C0DA-4692-AFAC-29A49FDA9FFA}"/>
                    </a:ext>
                  </a:extLst>
                </p:cNvPr>
                <p:cNvSpPr/>
                <p:nvPr/>
              </p:nvSpPr>
              <p:spPr>
                <a:xfrm>
                  <a:off x="1942788" y="5524326"/>
                  <a:ext cx="1065539" cy="1133050"/>
                </a:xfrm>
                <a:prstGeom prst="roundRect">
                  <a:avLst/>
                </a:prstGeom>
                <a:solidFill>
                  <a:schemeClr val="bg2">
                    <a:lumMod val="9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grpSp>
              <p:nvGrpSpPr>
                <p:cNvPr id="69" name="Group 68">
                  <a:extLst>
                    <a:ext uri="{FF2B5EF4-FFF2-40B4-BE49-F238E27FC236}">
                      <a16:creationId xmlns:a16="http://schemas.microsoft.com/office/drawing/2014/main" id="{AC28F56B-FABA-44CF-8691-925D358A9B69}"/>
                    </a:ext>
                  </a:extLst>
                </p:cNvPr>
                <p:cNvGrpSpPr/>
                <p:nvPr/>
              </p:nvGrpSpPr>
              <p:grpSpPr>
                <a:xfrm>
                  <a:off x="2013936" y="5521525"/>
                  <a:ext cx="951730" cy="1456397"/>
                  <a:chOff x="7511206" y="3752934"/>
                  <a:chExt cx="1224495" cy="1823844"/>
                </a:xfrm>
              </p:grpSpPr>
              <p:pic>
                <p:nvPicPr>
                  <p:cNvPr id="70" name="Picture 69">
                    <a:extLst>
                      <a:ext uri="{FF2B5EF4-FFF2-40B4-BE49-F238E27FC236}">
                        <a16:creationId xmlns:a16="http://schemas.microsoft.com/office/drawing/2014/main" id="{72FA77FA-EA4F-4401-9B74-6A7D4898663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553561" y="3752934"/>
                    <a:ext cx="1120879" cy="1090996"/>
                  </a:xfrm>
                  <a:prstGeom prst="rect">
                    <a:avLst/>
                  </a:prstGeom>
                </p:spPr>
              </p:pic>
              <p:sp>
                <p:nvSpPr>
                  <p:cNvPr id="71" name="TextBox 70">
                    <a:extLst>
                      <a:ext uri="{FF2B5EF4-FFF2-40B4-BE49-F238E27FC236}">
                        <a16:creationId xmlns:a16="http://schemas.microsoft.com/office/drawing/2014/main" id="{722D28D7-96CE-4D2B-87CC-1D7BD3CB0383}"/>
                      </a:ext>
                    </a:extLst>
                  </p:cNvPr>
                  <p:cNvSpPr txBox="1"/>
                  <p:nvPr/>
                </p:nvSpPr>
                <p:spPr>
                  <a:xfrm>
                    <a:off x="7511205" y="5235094"/>
                    <a:ext cx="1224495" cy="341683"/>
                  </a:xfrm>
                  <a:prstGeom prst="rect">
                    <a:avLst/>
                  </a:prstGeom>
                  <a:noFill/>
                </p:spPr>
                <p:txBody>
                  <a:bodyPr wrap="none" lIns="0" tIns="0" rIns="0" bIns="0" rtlCol="0">
                    <a:noAutofit/>
                  </a:bodyPr>
                  <a:lstStyle/>
                  <a:p>
                    <a:pPr algn="ctr" defTabSz="914377">
                      <a:lnSpc>
                        <a:spcPct val="120000"/>
                      </a:lnSpc>
                      <a:defRPr/>
                    </a:pPr>
                    <a:endParaRPr lang="en-US" sz="1200" b="1" dirty="0">
                      <a:solidFill>
                        <a:srgbClr val="0F1419"/>
                      </a:solidFill>
                      <a:latin typeface="Bernina Sans" pitchFamily="2" charset="77"/>
                      <a:ea typeface="Calibri Light" charset="0"/>
                      <a:cs typeface="Calibri Light" charset="0"/>
                    </a:endParaRPr>
                  </a:p>
                </p:txBody>
              </p:sp>
            </p:grpSp>
          </p:grpSp>
          <p:pic>
            <p:nvPicPr>
              <p:cNvPr id="72" name="Picture 6">
                <a:extLst>
                  <a:ext uri="{FF2B5EF4-FFF2-40B4-BE49-F238E27FC236}">
                    <a16:creationId xmlns:a16="http://schemas.microsoft.com/office/drawing/2014/main" id="{6DA4BB73-6AFA-4A00-AD6B-2C21E0425DB4}"/>
                  </a:ext>
                </a:extLst>
              </p:cNvPr>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738615" y="6288582"/>
                <a:ext cx="316907" cy="348994"/>
              </a:xfrm>
              <a:prstGeom prst="rect">
                <a:avLst/>
              </a:prstGeom>
              <a:noFill/>
              <a:extLst>
                <a:ext uri="{909E8E84-426E-40DD-AFC4-6F175D3DCCD1}">
                  <a14:hiddenFill xmlns:a14="http://schemas.microsoft.com/office/drawing/2010/main">
                    <a:solidFill>
                      <a:srgbClr val="FFFFFF"/>
                    </a:solidFill>
                  </a14:hiddenFill>
                </a:ext>
              </a:extLst>
            </p:spPr>
          </p:pic>
        </p:grpSp>
        <p:pic>
          <p:nvPicPr>
            <p:cNvPr id="76" name="Picture 75">
              <a:extLst>
                <a:ext uri="{FF2B5EF4-FFF2-40B4-BE49-F238E27FC236}">
                  <a16:creationId xmlns:a16="http://schemas.microsoft.com/office/drawing/2014/main" id="{D2524F73-5AF9-4040-94B3-34D6B7AEFFB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tretch>
              <a:fillRect/>
            </a:stretch>
          </p:blipFill>
          <p:spPr bwMode="auto">
            <a:xfrm>
              <a:off x="6043633" y="4846488"/>
              <a:ext cx="377943" cy="37794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9" name="Straight Arrow Connector 78">
            <a:extLst>
              <a:ext uri="{FF2B5EF4-FFF2-40B4-BE49-F238E27FC236}">
                <a16:creationId xmlns:a16="http://schemas.microsoft.com/office/drawing/2014/main" id="{5538BD79-A0BF-4BF2-A36A-4C8BA72862F7}"/>
              </a:ext>
            </a:extLst>
          </p:cNvPr>
          <p:cNvCxnSpPr>
            <a:cxnSpLocks/>
          </p:cNvCxnSpPr>
          <p:nvPr/>
        </p:nvCxnSpPr>
        <p:spPr>
          <a:xfrm>
            <a:off x="7216643" y="4799887"/>
            <a:ext cx="1627665" cy="21388"/>
          </a:xfrm>
          <a:prstGeom prst="straightConnector1">
            <a:avLst/>
          </a:prstGeom>
          <a:ln w="635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DB056682-38DE-9343-B894-1958D021AF7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01492" y="2604047"/>
            <a:ext cx="1227049" cy="657348"/>
          </a:xfrm>
          <a:prstGeom prst="rect">
            <a:avLst/>
          </a:prstGeom>
          <a:ln w="38100">
            <a:solidFill>
              <a:schemeClr val="tx1"/>
            </a:solidFill>
          </a:ln>
        </p:spPr>
      </p:pic>
      <p:sp>
        <p:nvSpPr>
          <p:cNvPr id="18" name="Rectangle 17">
            <a:extLst>
              <a:ext uri="{FF2B5EF4-FFF2-40B4-BE49-F238E27FC236}">
                <a16:creationId xmlns:a16="http://schemas.microsoft.com/office/drawing/2014/main" id="{AB4A3AF0-5F6F-3541-83D5-424CE59D5CD0}"/>
              </a:ext>
            </a:extLst>
          </p:cNvPr>
          <p:cNvSpPr/>
          <p:nvPr/>
        </p:nvSpPr>
        <p:spPr>
          <a:xfrm>
            <a:off x="5942470" y="1951921"/>
            <a:ext cx="1107996" cy="369332"/>
          </a:xfrm>
          <a:prstGeom prst="rect">
            <a:avLst/>
          </a:prstGeom>
        </p:spPr>
        <p:txBody>
          <a:bodyPr wrap="none">
            <a:spAutoFit/>
          </a:bodyPr>
          <a:lstStyle/>
          <a:p>
            <a:r>
              <a:rPr lang="de-AT" b="1" dirty="0">
                <a:solidFill>
                  <a:srgbClr val="0F1419"/>
                </a:solidFill>
                <a:latin typeface="Bernina Sans" pitchFamily="2" charset="77"/>
                <a:ea typeface="Calibri Light" charset="0"/>
                <a:cs typeface="Calibri Light" charset="0"/>
              </a:rPr>
              <a:t>示例</a:t>
            </a:r>
            <a:r>
              <a:rPr lang="zh-TW" altLang="en-US" b="1" dirty="0">
                <a:solidFill>
                  <a:srgbClr val="0F1419"/>
                </a:solidFill>
                <a:latin typeface="Bernina Sans" pitchFamily="2" charset="77"/>
                <a:ea typeface="Calibri Light" charset="0"/>
                <a:cs typeface="Calibri Light" charset="0"/>
              </a:rPr>
              <a:t>应用</a:t>
            </a:r>
            <a:endParaRPr lang="en-US" dirty="0"/>
          </a:p>
        </p:txBody>
      </p:sp>
      <p:pic>
        <p:nvPicPr>
          <p:cNvPr id="20" name="Picture 19">
            <a:extLst>
              <a:ext uri="{FF2B5EF4-FFF2-40B4-BE49-F238E27FC236}">
                <a16:creationId xmlns:a16="http://schemas.microsoft.com/office/drawing/2014/main" id="{9F5A76DC-1894-8B46-90E9-4F0E224C99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9976" y="5523708"/>
            <a:ext cx="471275" cy="471275"/>
          </a:xfrm>
          <a:prstGeom prst="rect">
            <a:avLst/>
          </a:prstGeom>
        </p:spPr>
      </p:pic>
      <p:sp>
        <p:nvSpPr>
          <p:cNvPr id="82" name="TextBox 81">
            <a:extLst>
              <a:ext uri="{FF2B5EF4-FFF2-40B4-BE49-F238E27FC236}">
                <a16:creationId xmlns:a16="http://schemas.microsoft.com/office/drawing/2014/main" id="{7A60C6BD-AE92-F64E-8C48-618D732998D5}"/>
              </a:ext>
            </a:extLst>
          </p:cNvPr>
          <p:cNvSpPr txBox="1"/>
          <p:nvPr/>
        </p:nvSpPr>
        <p:spPr>
          <a:xfrm>
            <a:off x="8126349" y="3223643"/>
            <a:ext cx="2233803" cy="344700"/>
          </a:xfrm>
          <a:prstGeom prst="rect">
            <a:avLst/>
          </a:prstGeom>
          <a:noFill/>
        </p:spPr>
        <p:txBody>
          <a:bodyPr wrap="none" lIns="0" tIns="0" rIns="0" bIns="0" rtlCol="0">
            <a:noAutofit/>
          </a:bodyPr>
          <a:lstStyle/>
          <a:p>
            <a:pPr algn="ctr" defTabSz="914377">
              <a:lnSpc>
                <a:spcPct val="120000"/>
              </a:lnSpc>
              <a:defRPr/>
            </a:pPr>
            <a:r>
              <a:rPr lang="en-US" sz="1600" b="1" dirty="0">
                <a:solidFill>
                  <a:schemeClr val="accent5"/>
                </a:solidFill>
                <a:latin typeface="Bernina Sans" pitchFamily="2" charset="77"/>
                <a:ea typeface="Calibri Light" charset="0"/>
                <a:cs typeface="Calibri Light" charset="0"/>
              </a:rPr>
              <a:t>#1创建 Dynatrace </a:t>
            </a:r>
            <a:r>
              <a:rPr lang="en-US" sz="1600" b="1" dirty="0" err="1">
                <a:solidFill>
                  <a:schemeClr val="accent5"/>
                </a:solidFill>
                <a:latin typeface="Bernina Sans" pitchFamily="2" charset="77"/>
                <a:ea typeface="Calibri Light" charset="0"/>
                <a:cs typeface="Calibri Light" charset="0"/>
              </a:rPr>
              <a:t>租户</a:t>
            </a:r>
            <a:endParaRPr lang="en-US" sz="1600" b="1" dirty="0">
              <a:solidFill>
                <a:schemeClr val="accent5"/>
              </a:solidFill>
              <a:latin typeface="Bernina Sans" pitchFamily="2" charset="77"/>
              <a:ea typeface="Calibri Light" charset="0"/>
              <a:cs typeface="Calibri Light" charset="0"/>
            </a:endParaRPr>
          </a:p>
        </p:txBody>
      </p:sp>
      <p:cxnSp>
        <p:nvCxnSpPr>
          <p:cNvPr id="87" name="Straight Arrow Connector 86">
            <a:extLst>
              <a:ext uri="{FF2B5EF4-FFF2-40B4-BE49-F238E27FC236}">
                <a16:creationId xmlns:a16="http://schemas.microsoft.com/office/drawing/2014/main" id="{1E7455D5-0AE9-724B-BF68-BC244E218795}"/>
              </a:ext>
            </a:extLst>
          </p:cNvPr>
          <p:cNvCxnSpPr>
            <a:cxnSpLocks/>
          </p:cNvCxnSpPr>
          <p:nvPr/>
        </p:nvCxnSpPr>
        <p:spPr>
          <a:xfrm>
            <a:off x="6615018" y="3525057"/>
            <a:ext cx="1" cy="334433"/>
          </a:xfrm>
          <a:prstGeom prst="straightConnector1">
            <a:avLst/>
          </a:prstGeom>
          <a:ln w="635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21C7378-4192-42B2-99F5-FFBE0A85D6F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969415" y="4426825"/>
            <a:ext cx="444863" cy="615595"/>
          </a:xfrm>
          <a:prstGeom prst="rect">
            <a:avLst/>
          </a:prstGeom>
        </p:spPr>
      </p:pic>
      <p:sp>
        <p:nvSpPr>
          <p:cNvPr id="65" name="TextBox 64">
            <a:extLst>
              <a:ext uri="{FF2B5EF4-FFF2-40B4-BE49-F238E27FC236}">
                <a16:creationId xmlns:a16="http://schemas.microsoft.com/office/drawing/2014/main" id="{A7FA0959-3FB8-4D35-8433-B4533C6F3EB5}"/>
              </a:ext>
            </a:extLst>
          </p:cNvPr>
          <p:cNvSpPr txBox="1"/>
          <p:nvPr/>
        </p:nvSpPr>
        <p:spPr>
          <a:xfrm>
            <a:off x="1422420" y="3568343"/>
            <a:ext cx="1427593" cy="272845"/>
          </a:xfrm>
          <a:prstGeom prst="rect">
            <a:avLst/>
          </a:prstGeom>
          <a:noFill/>
        </p:spPr>
        <p:txBody>
          <a:bodyPr wrap="none" lIns="0" tIns="0" rIns="0" bIns="0" rtlCol="0">
            <a:noAutofit/>
          </a:bodyPr>
          <a:lstStyle/>
          <a:p>
            <a:pPr algn="ctr" defTabSz="914377">
              <a:lnSpc>
                <a:spcPct val="120000"/>
              </a:lnSpc>
              <a:defRPr/>
            </a:pPr>
            <a:r>
              <a:rPr lang="en-US" sz="1600" b="1" dirty="0">
                <a:solidFill>
                  <a:schemeClr val="accent5"/>
                </a:solidFill>
                <a:latin typeface="Bernina Sans" pitchFamily="2" charset="77"/>
                <a:ea typeface="Calibri Light" charset="0"/>
                <a:cs typeface="Calibri Light" charset="0"/>
              </a:rPr>
              <a:t>#3部署Jenkins</a:t>
            </a:r>
          </a:p>
        </p:txBody>
      </p:sp>
      <p:grpSp>
        <p:nvGrpSpPr>
          <p:cNvPr id="5" name="Group 4">
            <a:extLst>
              <a:ext uri="{FF2B5EF4-FFF2-40B4-BE49-F238E27FC236}">
                <a16:creationId xmlns:a16="http://schemas.microsoft.com/office/drawing/2014/main" id="{EA46401C-654B-42D3-A86C-DF70AF374C28}"/>
              </a:ext>
            </a:extLst>
          </p:cNvPr>
          <p:cNvGrpSpPr/>
          <p:nvPr/>
        </p:nvGrpSpPr>
        <p:grpSpPr>
          <a:xfrm>
            <a:off x="8911877" y="5448164"/>
            <a:ext cx="785151" cy="909961"/>
            <a:chOff x="8911877" y="5448164"/>
            <a:chExt cx="785151" cy="909961"/>
          </a:xfrm>
        </p:grpSpPr>
        <p:pic>
          <p:nvPicPr>
            <p:cNvPr id="2050" name="Picture 2" descr="Image result for ansible tower logo">
              <a:extLst>
                <a:ext uri="{FF2B5EF4-FFF2-40B4-BE49-F238E27FC236}">
                  <a16:creationId xmlns:a16="http://schemas.microsoft.com/office/drawing/2014/main" id="{FE1617B9-C14C-4B23-94B2-0CEA96257F2A}"/>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r="62841"/>
            <a:stretch/>
          </p:blipFill>
          <p:spPr bwMode="auto">
            <a:xfrm>
              <a:off x="8948796" y="5448164"/>
              <a:ext cx="612912" cy="61028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7CACAC86-4845-4B2E-BFE0-F0433224ACA3}"/>
                </a:ext>
              </a:extLst>
            </p:cNvPr>
            <p:cNvSpPr txBox="1"/>
            <p:nvPr/>
          </p:nvSpPr>
          <p:spPr>
            <a:xfrm>
              <a:off x="8911877" y="6118582"/>
              <a:ext cx="785151" cy="239543"/>
            </a:xfrm>
            <a:prstGeom prst="rect">
              <a:avLst/>
            </a:prstGeom>
            <a:noFill/>
          </p:spPr>
          <p:txBody>
            <a:bodyPr wrap="none" lIns="0" tIns="0" rIns="0" bIns="0" rtlCol="0">
              <a:normAutofit/>
            </a:bodyPr>
            <a:lstStyle/>
            <a:p>
              <a:pPr algn="ctr" defTabSz="914377">
                <a:lnSpc>
                  <a:spcPct val="120000"/>
                </a:lnSpc>
                <a:defRPr/>
              </a:pPr>
              <a:r>
                <a:rPr lang="en-US" sz="1051" b="1" dirty="0">
                  <a:solidFill>
                    <a:srgbClr val="0F1419"/>
                  </a:solidFill>
                  <a:latin typeface="Bernina Sans" pitchFamily="2" charset="77"/>
                  <a:ea typeface="Calibri Light" charset="0"/>
                  <a:cs typeface="Calibri Light" charset="0"/>
                </a:rPr>
                <a:t>Ansible Tower</a:t>
              </a:r>
            </a:p>
          </p:txBody>
        </p:sp>
      </p:grpSp>
      <p:cxnSp>
        <p:nvCxnSpPr>
          <p:cNvPr id="45" name="Straight Arrow Connector 44">
            <a:extLst>
              <a:ext uri="{FF2B5EF4-FFF2-40B4-BE49-F238E27FC236}">
                <a16:creationId xmlns:a16="http://schemas.microsoft.com/office/drawing/2014/main" id="{B491870F-329E-4293-A3C7-277318E954B8}"/>
              </a:ext>
            </a:extLst>
          </p:cNvPr>
          <p:cNvCxnSpPr>
            <a:cxnSpLocks/>
          </p:cNvCxnSpPr>
          <p:nvPr/>
        </p:nvCxnSpPr>
        <p:spPr>
          <a:xfrm>
            <a:off x="7192466" y="5014847"/>
            <a:ext cx="1698793" cy="724982"/>
          </a:xfrm>
          <a:prstGeom prst="straightConnector1">
            <a:avLst/>
          </a:prstGeom>
          <a:ln w="635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4D40044-F161-4C5A-830F-480E6969FE59}"/>
              </a:ext>
            </a:extLst>
          </p:cNvPr>
          <p:cNvSpPr txBox="1"/>
          <p:nvPr/>
        </p:nvSpPr>
        <p:spPr>
          <a:xfrm>
            <a:off x="224852" y="3870776"/>
            <a:ext cx="2595999" cy="272845"/>
          </a:xfrm>
          <a:prstGeom prst="rect">
            <a:avLst/>
          </a:prstGeom>
          <a:noFill/>
        </p:spPr>
        <p:txBody>
          <a:bodyPr wrap="none" lIns="0" tIns="0" rIns="0" bIns="0" rtlCol="0">
            <a:noAutofit/>
          </a:bodyPr>
          <a:lstStyle/>
          <a:p>
            <a:pPr algn="ctr" defTabSz="914377">
              <a:lnSpc>
                <a:spcPct val="120000"/>
              </a:lnSpc>
              <a:defRPr/>
            </a:pPr>
            <a:r>
              <a:rPr lang="en-US" b="1" dirty="0">
                <a:solidFill>
                  <a:schemeClr val="accent5"/>
                </a:solidFill>
                <a:latin typeface="Bernina Sans" pitchFamily="2" charset="77"/>
                <a:ea typeface="Calibri Light" charset="0"/>
                <a:cs typeface="Calibri Light" charset="0"/>
              </a:rPr>
              <a:t>#4部署Ansible Tower</a:t>
            </a:r>
          </a:p>
        </p:txBody>
      </p:sp>
      <p:pic>
        <p:nvPicPr>
          <p:cNvPr id="47" name="图片 46">
            <a:extLst>
              <a:ext uri="{FF2B5EF4-FFF2-40B4-BE49-F238E27FC236}">
                <a16:creationId xmlns:a16="http://schemas.microsoft.com/office/drawing/2014/main" id="{46757C43-EFF8-429E-817D-430C46AFAD6C}"/>
              </a:ext>
            </a:extLst>
          </p:cNvPr>
          <p:cNvPicPr>
            <a:picLocks noChangeAspect="1"/>
          </p:cNvPicPr>
          <p:nvPr/>
        </p:nvPicPr>
        <p:blipFill>
          <a:blip r:embed="rId19"/>
          <a:stretch>
            <a:fillRect/>
          </a:stretch>
        </p:blipFill>
        <p:spPr>
          <a:xfrm>
            <a:off x="5957085" y="1234299"/>
            <a:ext cx="1162050" cy="371475"/>
          </a:xfrm>
          <a:prstGeom prst="rect">
            <a:avLst/>
          </a:prstGeom>
        </p:spPr>
      </p:pic>
      <p:sp>
        <p:nvSpPr>
          <p:cNvPr id="11" name="标题 10">
            <a:extLst>
              <a:ext uri="{FF2B5EF4-FFF2-40B4-BE49-F238E27FC236}">
                <a16:creationId xmlns:a16="http://schemas.microsoft.com/office/drawing/2014/main" id="{0F3835EC-5A2B-4AEF-B1DE-07A6A19A7014}"/>
              </a:ext>
            </a:extLst>
          </p:cNvPr>
          <p:cNvSpPr>
            <a:spLocks noGrp="1"/>
          </p:cNvSpPr>
          <p:nvPr>
            <p:ph type="title"/>
          </p:nvPr>
        </p:nvSpPr>
        <p:spPr/>
        <p:txBody>
          <a:bodyPr/>
          <a:lstStyle/>
          <a:p>
            <a:r>
              <a:rPr lang="en-US" altLang="zh-CN" dirty="0"/>
              <a:t>Workshop setup</a:t>
            </a:r>
            <a:endParaRPr lang="zh-CN" altLang="en-US" dirty="0"/>
          </a:p>
        </p:txBody>
      </p:sp>
    </p:spTree>
    <p:extLst>
      <p:ext uri="{BB962C8B-B14F-4D97-AF65-F5344CB8AC3E}">
        <p14:creationId xmlns:p14="http://schemas.microsoft.com/office/powerpoint/2010/main" val="81468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fade">
                                      <p:cBhvr>
                                        <p:cTn id="7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P spid="26" grpId="0"/>
      <p:bldP spid="3" grpId="0" animBg="1"/>
      <p:bldP spid="58" grpId="0"/>
      <p:bldP spid="18" grpId="0"/>
      <p:bldP spid="82" grpId="0"/>
      <p:bldP spid="65" grpId="0"/>
      <p:bldP spid="4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将事件添加到我们的管道 + 记录 Perf 测试</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idx="1"/>
          </p:nvPr>
        </p:nvSpPr>
        <p:spPr>
          <a:xfrm>
            <a:off x="838200" y="1524000"/>
            <a:ext cx="5139088" cy="4652963"/>
          </a:xfrm>
        </p:spPr>
        <p:txBody>
          <a:bodyPr/>
          <a:lstStyle/>
          <a:p>
            <a:r>
              <a:rPr lang="en-US" dirty="0" err="1"/>
              <a:t>接下来</a:t>
            </a:r>
            <a:r>
              <a:rPr lang="en-US" dirty="0"/>
              <a:t>, </a:t>
            </a:r>
            <a:r>
              <a:rPr lang="en-US" dirty="0" err="1"/>
              <a:t>我们</a:t>
            </a:r>
            <a:r>
              <a:rPr lang="zh-TW" altLang="en-US" dirty="0"/>
              <a:t>用</a:t>
            </a:r>
            <a:r>
              <a:rPr lang="en-US" dirty="0" err="1"/>
              <a:t>recordDynatraceSession</a:t>
            </a:r>
            <a:r>
              <a:rPr lang="en-US" dirty="0"/>
              <a:t> </a:t>
            </a:r>
            <a:r>
              <a:rPr lang="en-US" dirty="0" err="1"/>
              <a:t>功能包装我们的负载测试阶段</a:t>
            </a:r>
            <a:r>
              <a:rPr lang="en-US" dirty="0"/>
              <a:t>, </a:t>
            </a:r>
            <a:r>
              <a:rPr lang="en-US" dirty="0" err="1"/>
              <a:t>所以我们知道当测试开始和停止</a:t>
            </a:r>
            <a:endParaRPr lang="en-US" dirty="0"/>
          </a:p>
        </p:txBody>
      </p:sp>
      <p:grpSp>
        <p:nvGrpSpPr>
          <p:cNvPr id="14" name="Group 13">
            <a:extLst>
              <a:ext uri="{FF2B5EF4-FFF2-40B4-BE49-F238E27FC236}">
                <a16:creationId xmlns:a16="http://schemas.microsoft.com/office/drawing/2014/main" id="{EF4BAFB0-EC9B-4F37-A8C9-4E566246E74E}"/>
              </a:ext>
            </a:extLst>
          </p:cNvPr>
          <p:cNvGrpSpPr/>
          <p:nvPr/>
        </p:nvGrpSpPr>
        <p:grpSpPr>
          <a:xfrm>
            <a:off x="6057298" y="1544162"/>
            <a:ext cx="5655242" cy="4665025"/>
            <a:chOff x="3268378" y="2026288"/>
            <a:chExt cx="5655242" cy="4665025"/>
          </a:xfrm>
        </p:grpSpPr>
        <p:pic>
          <p:nvPicPr>
            <p:cNvPr id="12" name="Picture 11">
              <a:extLst>
                <a:ext uri="{FF2B5EF4-FFF2-40B4-BE49-F238E27FC236}">
                  <a16:creationId xmlns:a16="http://schemas.microsoft.com/office/drawing/2014/main" id="{2918D8D2-5C1F-4317-90A1-7B6B96115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8378" y="2026288"/>
              <a:ext cx="5655242" cy="4665025"/>
            </a:xfrm>
            <a:prstGeom prst="rect">
              <a:avLst/>
            </a:prstGeom>
            <a:ln>
              <a:solidFill>
                <a:schemeClr val="tx1"/>
              </a:solidFill>
            </a:ln>
          </p:spPr>
        </p:pic>
        <p:sp>
          <p:nvSpPr>
            <p:cNvPr id="13" name="Rectangle 12">
              <a:extLst>
                <a:ext uri="{FF2B5EF4-FFF2-40B4-BE49-F238E27FC236}">
                  <a16:creationId xmlns:a16="http://schemas.microsoft.com/office/drawing/2014/main" id="{2932AE00-EB15-4CBE-8A8F-CEBEEC0E164B}"/>
                </a:ext>
              </a:extLst>
            </p:cNvPr>
            <p:cNvSpPr/>
            <p:nvPr/>
          </p:nvSpPr>
          <p:spPr>
            <a:xfrm>
              <a:off x="4467225" y="3876675"/>
              <a:ext cx="4456395" cy="7239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61613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将事件添加到管道 = </a:t>
            </a:r>
            <a:r>
              <a:rPr lang="en-US" dirty="0" err="1"/>
              <a:t>将结果</a:t>
            </a:r>
            <a:r>
              <a:rPr lang="zh-TW" altLang="en-US" dirty="0"/>
              <a:t>在</a:t>
            </a:r>
            <a:r>
              <a:rPr lang="en-US" dirty="0"/>
              <a:t> </a:t>
            </a:r>
            <a:r>
              <a:rPr lang="en-US" dirty="0" err="1"/>
              <a:t>Monospec</a:t>
            </a:r>
            <a:r>
              <a:rPr lang="en-US" dirty="0"/>
              <a:t> </a:t>
            </a:r>
            <a:r>
              <a:rPr lang="en-US" dirty="0" err="1"/>
              <a:t>比较</a:t>
            </a:r>
            <a:endParaRPr lang="en-US" dirty="0"/>
          </a:p>
        </p:txBody>
      </p:sp>
      <p:sp>
        <p:nvSpPr>
          <p:cNvPr id="3" name="Text Placeholder 2">
            <a:extLst>
              <a:ext uri="{FF2B5EF4-FFF2-40B4-BE49-F238E27FC236}">
                <a16:creationId xmlns:a16="http://schemas.microsoft.com/office/drawing/2014/main" id="{7A04D009-E316-4D3B-BC0B-F4389CD14051}"/>
              </a:ext>
            </a:extLst>
          </p:cNvPr>
          <p:cNvSpPr>
            <a:spLocks noGrp="1"/>
          </p:cNvSpPr>
          <p:nvPr>
            <p:ph idx="1"/>
          </p:nvPr>
        </p:nvSpPr>
        <p:spPr/>
        <p:txBody>
          <a:bodyPr/>
          <a:lstStyle/>
          <a:p>
            <a:r>
              <a:rPr lang="en-US" dirty="0" err="1"/>
              <a:t>负载测试完成后</a:t>
            </a:r>
            <a:r>
              <a:rPr lang="en-US" dirty="0"/>
              <a:t>, </a:t>
            </a:r>
            <a:r>
              <a:rPr lang="en-US" dirty="0" err="1"/>
              <a:t>我们希望根据</a:t>
            </a:r>
            <a:r>
              <a:rPr lang="en-US" dirty="0"/>
              <a:t> </a:t>
            </a:r>
            <a:r>
              <a:rPr lang="en-US" dirty="0" err="1"/>
              <a:t>Monospec</a:t>
            </a:r>
            <a:r>
              <a:rPr lang="en-US" dirty="0"/>
              <a:t> </a:t>
            </a:r>
            <a:r>
              <a:rPr lang="en-US" dirty="0" err="1"/>
              <a:t>文件（请参阅下一张幻灯片</a:t>
            </a:r>
            <a:r>
              <a:rPr lang="en-US" dirty="0"/>
              <a:t>）, </a:t>
            </a:r>
            <a:r>
              <a:rPr lang="en-US" dirty="0" err="1"/>
              <a:t>以确定我们的生成是否符合质量</a:t>
            </a:r>
            <a:endParaRPr lang="en-US" dirty="0"/>
          </a:p>
          <a:p>
            <a:r>
              <a:rPr lang="en-US" dirty="0"/>
              <a:t>将以下阶段（"Dynatrace 质量门"）添加到我们的管道的末端</a:t>
            </a:r>
          </a:p>
        </p:txBody>
      </p:sp>
      <p:pic>
        <p:nvPicPr>
          <p:cNvPr id="4" name="Picture 3">
            <a:extLst>
              <a:ext uri="{FF2B5EF4-FFF2-40B4-BE49-F238E27FC236}">
                <a16:creationId xmlns:a16="http://schemas.microsoft.com/office/drawing/2014/main" id="{7019F92D-6335-44F4-B02D-424344B8FADE}"/>
              </a:ext>
            </a:extLst>
          </p:cNvPr>
          <p:cNvPicPr>
            <a:picLocks noChangeAspect="1"/>
          </p:cNvPicPr>
          <p:nvPr/>
        </p:nvPicPr>
        <p:blipFill>
          <a:blip r:embed="rId3"/>
          <a:stretch>
            <a:fillRect/>
          </a:stretch>
        </p:blipFill>
        <p:spPr>
          <a:xfrm>
            <a:off x="1700212" y="3698081"/>
            <a:ext cx="8791575" cy="1276350"/>
          </a:xfrm>
          <a:prstGeom prst="rect">
            <a:avLst/>
          </a:prstGeom>
          <a:ln>
            <a:solidFill>
              <a:schemeClr val="tx1"/>
            </a:solidFill>
          </a:ln>
        </p:spPr>
      </p:pic>
    </p:spTree>
    <p:extLst>
      <p:ext uri="{BB962C8B-B14F-4D97-AF65-F5344CB8AC3E}">
        <p14:creationId xmlns:p14="http://schemas.microsoft.com/office/powerpoint/2010/main" val="911495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1B02E-1C18-4614-983A-86E1F50E8554}"/>
              </a:ext>
            </a:extLst>
          </p:cNvPr>
          <p:cNvSpPr>
            <a:spLocks noGrp="1"/>
          </p:cNvSpPr>
          <p:nvPr>
            <p:ph type="title"/>
          </p:nvPr>
        </p:nvSpPr>
        <p:spPr/>
        <p:txBody>
          <a:bodyPr/>
          <a:lstStyle/>
          <a:p>
            <a:r>
              <a:rPr lang="en-US" dirty="0" err="1"/>
              <a:t>Monspec</a:t>
            </a:r>
            <a:r>
              <a:rPr lang="en-US" dirty="0"/>
              <a:t> </a:t>
            </a:r>
            <a:r>
              <a:rPr lang="zh-TW" altLang="en-US" dirty="0"/>
              <a:t>範例</a:t>
            </a:r>
            <a:r>
              <a:rPr lang="en-US" dirty="0" err="1"/>
              <a:t>文件</a:t>
            </a:r>
            <a:endParaRPr lang="en-US" dirty="0"/>
          </a:p>
        </p:txBody>
      </p:sp>
      <p:sp>
        <p:nvSpPr>
          <p:cNvPr id="6" name="Rectangle 5">
            <a:extLst>
              <a:ext uri="{FF2B5EF4-FFF2-40B4-BE49-F238E27FC236}">
                <a16:creationId xmlns:a16="http://schemas.microsoft.com/office/drawing/2014/main" id="{5A9F31A7-961D-47CE-AD2E-7D1968CFEDE5}"/>
              </a:ext>
            </a:extLst>
          </p:cNvPr>
          <p:cNvSpPr/>
          <p:nvPr/>
        </p:nvSpPr>
        <p:spPr>
          <a:xfrm>
            <a:off x="838200" y="1258741"/>
            <a:ext cx="9011194" cy="3785652"/>
          </a:xfrm>
          <a:prstGeom prst="rect">
            <a:avLst/>
          </a:prstGeom>
        </p:spPr>
        <p:txBody>
          <a:bodyPr wrap="square">
            <a:spAutoFit/>
          </a:bodyPr>
          <a:lstStyle/>
          <a:p>
            <a:r>
              <a:rPr lang="en-HK" sz="2000" dirty="0">
                <a:solidFill>
                  <a:schemeClr val="bg1"/>
                </a:solidFill>
              </a:rPr>
              <a:t>{</a:t>
            </a:r>
          </a:p>
          <a:p>
            <a:r>
              <a:rPr lang="en-HK" sz="2000" dirty="0">
                <a:solidFill>
                  <a:schemeClr val="bg1"/>
                </a:solidFill>
              </a:rPr>
              <a:t>    "</a:t>
            </a:r>
            <a:r>
              <a:rPr lang="en-HK" sz="2000" dirty="0" err="1">
                <a:solidFill>
                  <a:schemeClr val="bg1"/>
                </a:solidFill>
              </a:rPr>
              <a:t>spec_version</a:t>
            </a:r>
            <a:r>
              <a:rPr lang="en-HK" sz="2000" dirty="0">
                <a:solidFill>
                  <a:schemeClr val="bg1"/>
                </a:solidFill>
              </a:rPr>
              <a:t>": "2.0", </a:t>
            </a:r>
          </a:p>
          <a:p>
            <a:r>
              <a:rPr lang="en-HK" sz="2000" dirty="0">
                <a:solidFill>
                  <a:schemeClr val="bg1"/>
                </a:solidFill>
              </a:rPr>
              <a:t>    "timeseries": [</a:t>
            </a:r>
          </a:p>
          <a:p>
            <a:r>
              <a:rPr lang="en-HK" sz="2000" dirty="0">
                <a:solidFill>
                  <a:schemeClr val="bg1"/>
                </a:solidFill>
              </a:rPr>
              <a:t>       {</a:t>
            </a:r>
          </a:p>
          <a:p>
            <a:r>
              <a:rPr lang="en-HK" sz="2000" dirty="0">
                <a:solidFill>
                  <a:schemeClr val="bg1"/>
                </a:solidFill>
              </a:rPr>
              <a:t>            "</a:t>
            </a:r>
            <a:r>
              <a:rPr lang="en-HK" sz="2000" dirty="0" err="1">
                <a:solidFill>
                  <a:schemeClr val="bg1"/>
                </a:solidFill>
              </a:rPr>
              <a:t>timeseriesId</a:t>
            </a:r>
            <a:r>
              <a:rPr lang="en-HK" sz="2000" dirty="0">
                <a:solidFill>
                  <a:schemeClr val="bg1"/>
                </a:solidFill>
              </a:rPr>
              <a:t>": "</a:t>
            </a:r>
            <a:r>
              <a:rPr lang="en-HK" sz="2000" dirty="0" err="1">
                <a:solidFill>
                  <a:schemeClr val="bg1"/>
                </a:solidFill>
              </a:rPr>
              <a:t>com.dynatrace.builtin:service.responsetime</a:t>
            </a:r>
            <a:r>
              <a:rPr lang="en-HK" sz="2000" dirty="0">
                <a:solidFill>
                  <a:schemeClr val="bg1"/>
                </a:solidFill>
              </a:rPr>
              <a:t>", </a:t>
            </a:r>
          </a:p>
          <a:p>
            <a:r>
              <a:rPr lang="en-HK" sz="2000" dirty="0">
                <a:solidFill>
                  <a:schemeClr val="bg1"/>
                </a:solidFill>
              </a:rPr>
              <a:t>            "aggregation": "</a:t>
            </a:r>
            <a:r>
              <a:rPr lang="en-HK" sz="2000" dirty="0" err="1">
                <a:solidFill>
                  <a:schemeClr val="bg1"/>
                </a:solidFill>
              </a:rPr>
              <a:t>avg</a:t>
            </a:r>
            <a:r>
              <a:rPr lang="en-HK" sz="2000" dirty="0">
                <a:solidFill>
                  <a:schemeClr val="bg1"/>
                </a:solidFill>
              </a:rPr>
              <a:t>", </a:t>
            </a:r>
          </a:p>
          <a:p>
            <a:r>
              <a:rPr lang="en-HK" sz="2000" dirty="0">
                <a:solidFill>
                  <a:schemeClr val="bg1"/>
                </a:solidFill>
              </a:rPr>
              <a:t>            "tags": “[Kubernetes]</a:t>
            </a:r>
            <a:r>
              <a:rPr lang="en-HK" sz="2000" dirty="0" err="1">
                <a:solidFill>
                  <a:schemeClr val="bg1"/>
                </a:solidFill>
              </a:rPr>
              <a:t>app:carts</a:t>
            </a:r>
            <a:r>
              <a:rPr lang="en-HK" sz="2000" dirty="0">
                <a:solidFill>
                  <a:schemeClr val="bg1"/>
                </a:solidFill>
              </a:rPr>
              <a:t>, [Kubernetes]</a:t>
            </a:r>
            <a:r>
              <a:rPr lang="en-HK" sz="2000" dirty="0" err="1">
                <a:solidFill>
                  <a:schemeClr val="bg1"/>
                </a:solidFill>
              </a:rPr>
              <a:t>stage:dev</a:t>
            </a:r>
            <a:r>
              <a:rPr lang="en-HK" sz="2000" dirty="0">
                <a:solidFill>
                  <a:schemeClr val="bg1"/>
                </a:solidFill>
              </a:rPr>
              <a:t>", </a:t>
            </a:r>
          </a:p>
          <a:p>
            <a:r>
              <a:rPr lang="en-HK" sz="2000" dirty="0">
                <a:solidFill>
                  <a:schemeClr val="bg1"/>
                </a:solidFill>
              </a:rPr>
              <a:t>            "</a:t>
            </a:r>
            <a:r>
              <a:rPr lang="en-HK" sz="2000" dirty="0" err="1">
                <a:solidFill>
                  <a:schemeClr val="bg1"/>
                </a:solidFill>
              </a:rPr>
              <a:t>upperWarning</a:t>
            </a:r>
            <a:r>
              <a:rPr lang="en-HK" sz="2000" dirty="0">
                <a:solidFill>
                  <a:schemeClr val="bg1"/>
                </a:solidFill>
              </a:rPr>
              <a:t>": 1000, </a:t>
            </a:r>
          </a:p>
          <a:p>
            <a:r>
              <a:rPr lang="en-HK" sz="2000" dirty="0">
                <a:solidFill>
                  <a:schemeClr val="bg1"/>
                </a:solidFill>
              </a:rPr>
              <a:t>            "</a:t>
            </a:r>
            <a:r>
              <a:rPr lang="en-HK" sz="2000" dirty="0" err="1">
                <a:solidFill>
                  <a:schemeClr val="bg1"/>
                </a:solidFill>
              </a:rPr>
              <a:t>upperSevere</a:t>
            </a:r>
            <a:r>
              <a:rPr lang="en-HK" sz="2000" dirty="0">
                <a:solidFill>
                  <a:schemeClr val="bg1"/>
                </a:solidFill>
              </a:rPr>
              <a:t>": 3000</a:t>
            </a:r>
          </a:p>
          <a:p>
            <a:r>
              <a:rPr lang="en-HK" sz="2000" dirty="0">
                <a:solidFill>
                  <a:schemeClr val="bg1"/>
                </a:solidFill>
              </a:rPr>
              <a:t>        }</a:t>
            </a:r>
          </a:p>
          <a:p>
            <a:r>
              <a:rPr lang="en-HK" sz="2000" dirty="0">
                <a:solidFill>
                  <a:schemeClr val="bg1"/>
                </a:solidFill>
              </a:rPr>
              <a:t>    ]</a:t>
            </a:r>
          </a:p>
          <a:p>
            <a:r>
              <a:rPr lang="en-HK" sz="2000" dirty="0">
                <a:solidFill>
                  <a:schemeClr val="bg1"/>
                </a:solidFill>
              </a:rPr>
              <a:t>}</a:t>
            </a:r>
          </a:p>
        </p:txBody>
      </p:sp>
    </p:spTree>
    <p:extLst>
      <p:ext uri="{BB962C8B-B14F-4D97-AF65-F5344CB8AC3E}">
        <p14:creationId xmlns:p14="http://schemas.microsoft.com/office/powerpoint/2010/main" val="4115961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将事件添加到管道</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idx="1"/>
          </p:nvPr>
        </p:nvSpPr>
        <p:spPr/>
        <p:txBody>
          <a:bodyPr/>
          <a:lstStyle/>
          <a:p>
            <a:r>
              <a:rPr lang="en-US" dirty="0" err="1"/>
              <a:t>将事件添加到管道后</a:t>
            </a:r>
            <a:r>
              <a:rPr lang="en-US" dirty="0"/>
              <a:t>, </a:t>
            </a:r>
            <a:r>
              <a:rPr lang="en-US" dirty="0" err="1"/>
              <a:t>我们可以应用并保存</a:t>
            </a:r>
            <a:endParaRPr lang="en-US" dirty="0"/>
          </a:p>
          <a:p>
            <a:r>
              <a:rPr lang="en-US" dirty="0" err="1"/>
              <a:t>注意</a:t>
            </a:r>
            <a:r>
              <a:rPr lang="en-US" dirty="0"/>
              <a:t>： </a:t>
            </a:r>
            <a:r>
              <a:rPr lang="en-US" dirty="0" err="1"/>
              <a:t>在名为"PipelineWithIntegration.txt”的存储库根目录中已添加事件的示例管道</a:t>
            </a:r>
            <a:endParaRPr lang="en-US" dirty="0"/>
          </a:p>
          <a:p>
            <a:r>
              <a:rPr lang="en-US" dirty="0" err="1"/>
              <a:t>编辑管道时</a:t>
            </a:r>
            <a:r>
              <a:rPr lang="en-US" dirty="0"/>
              <a:t>, </a:t>
            </a:r>
            <a:r>
              <a:rPr lang="en-US" dirty="0" err="1"/>
              <a:t>可以使用它作为参考</a:t>
            </a:r>
            <a:endParaRPr lang="en-US" dirty="0"/>
          </a:p>
          <a:p>
            <a:pPr lvl="1"/>
            <a:r>
              <a:rPr lang="en-US" dirty="0"/>
              <a:t>注意：您需要确保将 Dynatrace 环境的名称更改为与之前命名连接的名称相同。 </a:t>
            </a:r>
            <a:r>
              <a:rPr lang="en-US" dirty="0" err="1"/>
              <a:t>此文件使用名称</a:t>
            </a:r>
            <a:r>
              <a:rPr lang="en-US" dirty="0"/>
              <a:t> "Dynatrace </a:t>
            </a:r>
            <a:r>
              <a:rPr lang="en-US" dirty="0" err="1"/>
              <a:t>服务器</a:t>
            </a:r>
            <a:r>
              <a:rPr lang="en-US" dirty="0"/>
              <a:t>“ </a:t>
            </a:r>
            <a:r>
              <a:rPr lang="en-US" dirty="0" err="1"/>
              <a:t>作为</a:t>
            </a:r>
            <a:r>
              <a:rPr lang="en-US" dirty="0"/>
              <a:t> Dynatrace </a:t>
            </a:r>
            <a:r>
              <a:rPr lang="en-US" dirty="0" err="1"/>
              <a:t>环境名称</a:t>
            </a:r>
            <a:endParaRPr lang="en-US" dirty="0"/>
          </a:p>
        </p:txBody>
      </p:sp>
    </p:spTree>
    <p:extLst>
      <p:ext uri="{BB962C8B-B14F-4D97-AF65-F5344CB8AC3E}">
        <p14:creationId xmlns:p14="http://schemas.microsoft.com/office/powerpoint/2010/main" val="1226705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9B13-5C05-4B8B-8964-C0670EE362E6}"/>
              </a:ext>
            </a:extLst>
          </p:cNvPr>
          <p:cNvSpPr>
            <a:spLocks noGrp="1"/>
          </p:cNvSpPr>
          <p:nvPr>
            <p:ph type="title"/>
          </p:nvPr>
        </p:nvSpPr>
        <p:spPr/>
        <p:txBody>
          <a:bodyPr>
            <a:normAutofit/>
          </a:bodyPr>
          <a:lstStyle/>
          <a:p>
            <a:r>
              <a:rPr lang="en-US" dirty="0"/>
              <a:t>让我们测试一下我们的集成</a:t>
            </a:r>
          </a:p>
        </p:txBody>
      </p:sp>
    </p:spTree>
    <p:extLst>
      <p:ext uri="{BB962C8B-B14F-4D97-AF65-F5344CB8AC3E}">
        <p14:creationId xmlns:p14="http://schemas.microsoft.com/office/powerpoint/2010/main" val="32357167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CE291-C899-4282-91AC-526071F33E3B}"/>
              </a:ext>
            </a:extLst>
          </p:cNvPr>
          <p:cNvSpPr>
            <a:spLocks noGrp="1"/>
          </p:cNvSpPr>
          <p:nvPr>
            <p:ph type="title"/>
          </p:nvPr>
        </p:nvSpPr>
        <p:spPr/>
        <p:txBody>
          <a:bodyPr/>
          <a:lstStyle/>
          <a:p>
            <a:r>
              <a:rPr lang="en-US" dirty="0"/>
              <a:t>部署生成二</a:t>
            </a:r>
          </a:p>
        </p:txBody>
      </p:sp>
      <p:sp>
        <p:nvSpPr>
          <p:cNvPr id="3" name="Text Placeholder 2">
            <a:extLst>
              <a:ext uri="{FF2B5EF4-FFF2-40B4-BE49-F238E27FC236}">
                <a16:creationId xmlns:a16="http://schemas.microsoft.com/office/drawing/2014/main" id="{02DE6067-EB71-4B53-ADB0-D6481C318F14}"/>
              </a:ext>
            </a:extLst>
          </p:cNvPr>
          <p:cNvSpPr>
            <a:spLocks noGrp="1"/>
          </p:cNvSpPr>
          <p:nvPr>
            <p:ph idx="1"/>
          </p:nvPr>
        </p:nvSpPr>
        <p:spPr/>
        <p:txBody>
          <a:bodyPr/>
          <a:lstStyle/>
          <a:p>
            <a:r>
              <a:rPr lang="en-US" dirty="0"/>
              <a:t>更新并保存管道以包括 Dynatrace </a:t>
            </a:r>
            <a:r>
              <a:rPr lang="en-US" dirty="0" err="1"/>
              <a:t>性能事件后</a:t>
            </a:r>
            <a:r>
              <a:rPr lang="en-US" dirty="0"/>
              <a:t>, </a:t>
            </a:r>
            <a:r>
              <a:rPr lang="en-US" dirty="0" err="1"/>
              <a:t>让我们使用</a:t>
            </a:r>
            <a:r>
              <a:rPr lang="en-US" dirty="0"/>
              <a:t> build 2 重新运行管道</a:t>
            </a:r>
          </a:p>
          <a:p>
            <a:endParaRPr lang="en-US" dirty="0"/>
          </a:p>
        </p:txBody>
      </p:sp>
      <p:grpSp>
        <p:nvGrpSpPr>
          <p:cNvPr id="7" name="Group 6">
            <a:extLst>
              <a:ext uri="{FF2B5EF4-FFF2-40B4-BE49-F238E27FC236}">
                <a16:creationId xmlns:a16="http://schemas.microsoft.com/office/drawing/2014/main" id="{98B6E2C4-16DA-4779-A56F-F1BF51EB1F03}"/>
              </a:ext>
            </a:extLst>
          </p:cNvPr>
          <p:cNvGrpSpPr/>
          <p:nvPr/>
        </p:nvGrpSpPr>
        <p:grpSpPr>
          <a:xfrm>
            <a:off x="2537159" y="2471989"/>
            <a:ext cx="8594605" cy="3790950"/>
            <a:chOff x="2537159" y="2471989"/>
            <a:chExt cx="8594605" cy="3790950"/>
          </a:xfrm>
        </p:grpSpPr>
        <p:pic>
          <p:nvPicPr>
            <p:cNvPr id="6" name="Picture 5">
              <a:extLst>
                <a:ext uri="{FF2B5EF4-FFF2-40B4-BE49-F238E27FC236}">
                  <a16:creationId xmlns:a16="http://schemas.microsoft.com/office/drawing/2014/main" id="{E847A255-612D-4C34-BD19-22588D355D78}"/>
                </a:ext>
              </a:extLst>
            </p:cNvPr>
            <p:cNvPicPr>
              <a:picLocks noChangeAspect="1"/>
            </p:cNvPicPr>
            <p:nvPr/>
          </p:nvPicPr>
          <p:blipFill>
            <a:blip r:embed="rId3"/>
            <a:stretch>
              <a:fillRect/>
            </a:stretch>
          </p:blipFill>
          <p:spPr>
            <a:xfrm>
              <a:off x="2537159" y="2471989"/>
              <a:ext cx="6877050" cy="3790950"/>
            </a:xfrm>
            <a:prstGeom prst="rect">
              <a:avLst/>
            </a:prstGeom>
          </p:spPr>
        </p:pic>
        <p:sp>
          <p:nvSpPr>
            <p:cNvPr id="5" name="Arrow: Left 4">
              <a:extLst>
                <a:ext uri="{FF2B5EF4-FFF2-40B4-BE49-F238E27FC236}">
                  <a16:creationId xmlns:a16="http://schemas.microsoft.com/office/drawing/2014/main" id="{D87B13AB-5F56-4894-A9D6-4474E2F773C4}"/>
                </a:ext>
              </a:extLst>
            </p:cNvPr>
            <p:cNvSpPr/>
            <p:nvPr/>
          </p:nvSpPr>
          <p:spPr>
            <a:xfrm>
              <a:off x="7217490" y="3771354"/>
              <a:ext cx="3914274" cy="684341"/>
            </a:xfrm>
            <a:prstGeom prst="leftArrow">
              <a:avLst>
                <a:gd name="adj1" fmla="val 7024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选择</a:t>
              </a:r>
              <a:r>
                <a:rPr lang="en-US" dirty="0"/>
                <a:t> “Two“ </a:t>
              </a:r>
              <a:r>
                <a:rPr lang="zh-TW" altLang="en-US" dirty="0"/>
                <a:t>並按</a:t>
              </a:r>
              <a:r>
                <a:rPr lang="en-US" dirty="0"/>
                <a:t> Build</a:t>
              </a:r>
            </a:p>
          </p:txBody>
        </p:sp>
      </p:grpSp>
    </p:spTree>
    <p:extLst>
      <p:ext uri="{BB962C8B-B14F-4D97-AF65-F5344CB8AC3E}">
        <p14:creationId xmlns:p14="http://schemas.microsoft.com/office/powerpoint/2010/main" val="1301412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1023-5AA0-4E08-A8A7-5CF4AC2B36EA}"/>
              </a:ext>
            </a:extLst>
          </p:cNvPr>
          <p:cNvSpPr>
            <a:spLocks noGrp="1"/>
          </p:cNvSpPr>
          <p:nvPr>
            <p:ph type="title"/>
          </p:nvPr>
        </p:nvSpPr>
        <p:spPr/>
        <p:txBody>
          <a:bodyPr/>
          <a:lstStyle/>
          <a:p>
            <a:r>
              <a:rPr lang="en-US" dirty="0" err="1"/>
              <a:t>现在</a:t>
            </a:r>
            <a:r>
              <a:rPr lang="en-US" dirty="0"/>
              <a:t>, </a:t>
            </a:r>
            <a:r>
              <a:rPr lang="en-US" dirty="0" err="1"/>
              <a:t>我们的</a:t>
            </a:r>
            <a:r>
              <a:rPr lang="en-US" dirty="0"/>
              <a:t> build </a:t>
            </a:r>
            <a:r>
              <a:rPr lang="en-US" dirty="0" err="1"/>
              <a:t>应该失败</a:t>
            </a:r>
            <a:endParaRPr lang="en-US" dirty="0"/>
          </a:p>
        </p:txBody>
      </p:sp>
      <p:pic>
        <p:nvPicPr>
          <p:cNvPr id="4" name="Picture 3">
            <a:extLst>
              <a:ext uri="{FF2B5EF4-FFF2-40B4-BE49-F238E27FC236}">
                <a16:creationId xmlns:a16="http://schemas.microsoft.com/office/drawing/2014/main" id="{FD982C73-F70C-4177-B115-664A9DBE62E6}"/>
              </a:ext>
            </a:extLst>
          </p:cNvPr>
          <p:cNvPicPr>
            <a:picLocks noChangeAspect="1"/>
          </p:cNvPicPr>
          <p:nvPr/>
        </p:nvPicPr>
        <p:blipFill>
          <a:blip r:embed="rId3"/>
          <a:stretch>
            <a:fillRect/>
          </a:stretch>
        </p:blipFill>
        <p:spPr>
          <a:xfrm>
            <a:off x="223837" y="1847850"/>
            <a:ext cx="11744325" cy="3162300"/>
          </a:xfrm>
          <a:prstGeom prst="rect">
            <a:avLst/>
          </a:prstGeom>
        </p:spPr>
      </p:pic>
    </p:spTree>
    <p:extLst>
      <p:ext uri="{BB962C8B-B14F-4D97-AF65-F5344CB8AC3E}">
        <p14:creationId xmlns:p14="http://schemas.microsoft.com/office/powerpoint/2010/main" val="2846945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B6D7-6497-49C1-902A-3211454486D7}"/>
              </a:ext>
            </a:extLst>
          </p:cNvPr>
          <p:cNvSpPr>
            <a:spLocks noGrp="1"/>
          </p:cNvSpPr>
          <p:nvPr>
            <p:ph type="title"/>
          </p:nvPr>
        </p:nvSpPr>
        <p:spPr/>
        <p:txBody>
          <a:bodyPr/>
          <a:lstStyle/>
          <a:p>
            <a:r>
              <a:rPr lang="en-US" dirty="0" err="1"/>
              <a:t>部署</a:t>
            </a:r>
            <a:r>
              <a:rPr lang="en-US" dirty="0"/>
              <a:t> Ansible Tower</a:t>
            </a:r>
          </a:p>
        </p:txBody>
      </p:sp>
      <p:sp>
        <p:nvSpPr>
          <p:cNvPr id="3" name="Text Placeholder 2">
            <a:extLst>
              <a:ext uri="{FF2B5EF4-FFF2-40B4-BE49-F238E27FC236}">
                <a16:creationId xmlns:a16="http://schemas.microsoft.com/office/drawing/2014/main" id="{D05B346A-35F2-4515-9897-D1FB4ECBDEE1}"/>
              </a:ext>
            </a:extLst>
          </p:cNvPr>
          <p:cNvSpPr>
            <a:spLocks noGrp="1"/>
          </p:cNvSpPr>
          <p:nvPr>
            <p:ph idx="1"/>
          </p:nvPr>
        </p:nvSpPr>
        <p:spPr/>
        <p:txBody>
          <a:bodyPr/>
          <a:lstStyle/>
          <a:p>
            <a:r>
              <a:rPr lang="en-US" dirty="0"/>
              <a:t>如果我们使用"构建#1重新部署, </a:t>
            </a:r>
            <a:r>
              <a:rPr lang="en-US" dirty="0" err="1"/>
              <a:t>此版本应通过我们的</a:t>
            </a:r>
            <a:r>
              <a:rPr lang="en-US" dirty="0"/>
              <a:t> Dynatrace 质量门</a:t>
            </a:r>
          </a:p>
        </p:txBody>
      </p:sp>
      <p:grpSp>
        <p:nvGrpSpPr>
          <p:cNvPr id="4" name="Group 3">
            <a:extLst>
              <a:ext uri="{FF2B5EF4-FFF2-40B4-BE49-F238E27FC236}">
                <a16:creationId xmlns:a16="http://schemas.microsoft.com/office/drawing/2014/main" id="{1B2034F2-BB5F-49C1-A052-FEEA051406BA}"/>
              </a:ext>
            </a:extLst>
          </p:cNvPr>
          <p:cNvGrpSpPr/>
          <p:nvPr/>
        </p:nvGrpSpPr>
        <p:grpSpPr>
          <a:xfrm>
            <a:off x="2581275" y="2290763"/>
            <a:ext cx="8134852" cy="3857625"/>
            <a:chOff x="2581275" y="2463656"/>
            <a:chExt cx="8134852" cy="3857625"/>
          </a:xfrm>
        </p:grpSpPr>
        <p:pic>
          <p:nvPicPr>
            <p:cNvPr id="5" name="Picture 4">
              <a:extLst>
                <a:ext uri="{FF2B5EF4-FFF2-40B4-BE49-F238E27FC236}">
                  <a16:creationId xmlns:a16="http://schemas.microsoft.com/office/drawing/2014/main" id="{729445D1-FAA1-4671-B56B-D3AE051DAA6B}"/>
                </a:ext>
              </a:extLst>
            </p:cNvPr>
            <p:cNvPicPr>
              <a:picLocks noChangeAspect="1"/>
            </p:cNvPicPr>
            <p:nvPr/>
          </p:nvPicPr>
          <p:blipFill>
            <a:blip r:embed="rId3"/>
            <a:stretch>
              <a:fillRect/>
            </a:stretch>
          </p:blipFill>
          <p:spPr>
            <a:xfrm>
              <a:off x="2581275" y="2463656"/>
              <a:ext cx="7029450" cy="3857625"/>
            </a:xfrm>
            <a:prstGeom prst="rect">
              <a:avLst/>
            </a:prstGeom>
          </p:spPr>
        </p:pic>
        <p:sp>
          <p:nvSpPr>
            <p:cNvPr id="6" name="Arrow: Left 5">
              <a:extLst>
                <a:ext uri="{FF2B5EF4-FFF2-40B4-BE49-F238E27FC236}">
                  <a16:creationId xmlns:a16="http://schemas.microsoft.com/office/drawing/2014/main" id="{772EB7D3-201B-4768-88B7-0C01C5EC0D66}"/>
                </a:ext>
              </a:extLst>
            </p:cNvPr>
            <p:cNvSpPr/>
            <p:nvPr/>
          </p:nvSpPr>
          <p:spPr>
            <a:xfrm>
              <a:off x="6801853" y="4455695"/>
              <a:ext cx="3914274" cy="537411"/>
            </a:xfrm>
            <a:prstGeom prst="leftArrow">
              <a:avLst>
                <a:gd name="adj1" fmla="val 603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选择</a:t>
              </a:r>
              <a:r>
                <a:rPr lang="en-US" dirty="0"/>
                <a:t> “</a:t>
              </a:r>
              <a:r>
                <a:rPr lang="en-US" altLang="zh-TW" dirty="0"/>
                <a:t>One</a:t>
              </a:r>
              <a:r>
                <a:rPr lang="en-US" dirty="0"/>
                <a:t>“ </a:t>
              </a:r>
              <a:r>
                <a:rPr lang="zh-TW" altLang="en-US" dirty="0"/>
                <a:t>並按</a:t>
              </a:r>
              <a:r>
                <a:rPr lang="en-US" dirty="0"/>
                <a:t> Build</a:t>
              </a:r>
            </a:p>
          </p:txBody>
        </p:sp>
      </p:grpSp>
    </p:spTree>
    <p:extLst>
      <p:ext uri="{BB962C8B-B14F-4D97-AF65-F5344CB8AC3E}">
        <p14:creationId xmlns:p14="http://schemas.microsoft.com/office/powerpoint/2010/main" val="186023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err="1"/>
              <a:t>使用</a:t>
            </a:r>
            <a:r>
              <a:rPr lang="en-US" dirty="0"/>
              <a:t> Ansible Tower </a:t>
            </a:r>
            <a:r>
              <a:rPr lang="en-US" dirty="0" err="1"/>
              <a:t>进行自动修复</a:t>
            </a:r>
            <a:endParaRPr lang="en-US" dirty="0"/>
          </a:p>
        </p:txBody>
      </p:sp>
    </p:spTree>
    <p:extLst>
      <p:ext uri="{BB962C8B-B14F-4D97-AF65-F5344CB8AC3E}">
        <p14:creationId xmlns:p14="http://schemas.microsoft.com/office/powerpoint/2010/main" val="3902953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531D-B847-4AD8-8241-B3FE798A65D3}"/>
              </a:ext>
            </a:extLst>
          </p:cNvPr>
          <p:cNvSpPr>
            <a:spLocks noGrp="1"/>
          </p:cNvSpPr>
          <p:nvPr>
            <p:ph type="title"/>
          </p:nvPr>
        </p:nvSpPr>
        <p:spPr/>
        <p:txBody>
          <a:bodyPr/>
          <a:lstStyle/>
          <a:p>
            <a:r>
              <a:rPr lang="en-US" dirty="0"/>
              <a:t>Ansible </a:t>
            </a:r>
            <a:r>
              <a:rPr lang="zh-TW" altLang="en-US" dirty="0"/>
              <a:t>与 </a:t>
            </a:r>
            <a:r>
              <a:rPr lang="en-US" dirty="0"/>
              <a:t>Ansible Tower</a:t>
            </a:r>
          </a:p>
        </p:txBody>
      </p:sp>
      <p:sp>
        <p:nvSpPr>
          <p:cNvPr id="3" name="Text Placeholder 2">
            <a:extLst>
              <a:ext uri="{FF2B5EF4-FFF2-40B4-BE49-F238E27FC236}">
                <a16:creationId xmlns:a16="http://schemas.microsoft.com/office/drawing/2014/main" id="{82059FA8-65DB-4284-94C0-0CD892195A4E}"/>
              </a:ext>
            </a:extLst>
          </p:cNvPr>
          <p:cNvSpPr>
            <a:spLocks noGrp="1"/>
          </p:cNvSpPr>
          <p:nvPr>
            <p:ph idx="1"/>
          </p:nvPr>
        </p:nvSpPr>
        <p:spPr/>
        <p:txBody>
          <a:bodyPr>
            <a:normAutofit fontScale="85000" lnSpcReduction="20000"/>
          </a:bodyPr>
          <a:lstStyle/>
          <a:p>
            <a:r>
              <a:rPr lang="en-US" dirty="0"/>
              <a:t>Runbook = 定义：系统操作员（管理员）执行的例行过程和操作的汇编</a:t>
            </a:r>
          </a:p>
          <a:p>
            <a:r>
              <a:rPr lang="de-AT" dirty="0"/>
              <a:t>A</a:t>
            </a:r>
            <a:r>
              <a:rPr lang="en-US" dirty="0" err="1"/>
              <a:t>nsible</a:t>
            </a:r>
            <a:endParaRPr lang="en-US" dirty="0"/>
          </a:p>
          <a:p>
            <a:pPr lvl="1"/>
            <a:r>
              <a:rPr lang="de-AT" dirty="0"/>
              <a:t>简单自动化语言 + 自动化引擎</a:t>
            </a:r>
          </a:p>
          <a:p>
            <a:pPr lvl="2"/>
            <a:endParaRPr lang="de-AT" dirty="0"/>
          </a:p>
          <a:p>
            <a:pPr lvl="1"/>
            <a:endParaRPr lang="de-AT" dirty="0"/>
          </a:p>
          <a:p>
            <a:pPr lvl="1"/>
            <a:endParaRPr lang="de-AT" dirty="0"/>
          </a:p>
          <a:p>
            <a:pPr lvl="1"/>
            <a:endParaRPr lang="de-AT" dirty="0"/>
          </a:p>
          <a:p>
            <a:pPr lvl="1"/>
            <a:endParaRPr lang="de-AT" dirty="0"/>
          </a:p>
          <a:p>
            <a:pPr lvl="1"/>
            <a:r>
              <a:rPr lang="de-AT" dirty="0"/>
              <a:t>人类可读性（yaml）</a:t>
            </a:r>
          </a:p>
          <a:p>
            <a:r>
              <a:rPr lang="de-AT" dirty="0"/>
              <a:t>Ansible Tower</a:t>
            </a:r>
          </a:p>
          <a:p>
            <a:pPr lvl="1"/>
            <a:r>
              <a:rPr lang="de-AT" dirty="0"/>
              <a:t>Web UI</a:t>
            </a:r>
          </a:p>
          <a:p>
            <a:pPr lvl="1"/>
            <a:r>
              <a:rPr lang="de-AT" dirty="0"/>
              <a:t>运行手册的管理</a:t>
            </a:r>
          </a:p>
          <a:p>
            <a:pPr lvl="1"/>
            <a:r>
              <a:rPr lang="de-AT" dirty="0"/>
              <a:t>强大的自动化 API</a:t>
            </a:r>
          </a:p>
          <a:p>
            <a:pPr lvl="1"/>
            <a:endParaRPr lang="en-US" dirty="0"/>
          </a:p>
          <a:p>
            <a:endParaRPr lang="en-US" dirty="0"/>
          </a:p>
        </p:txBody>
      </p:sp>
      <p:pic>
        <p:nvPicPr>
          <p:cNvPr id="4" name="Picture 2" descr="https://www.ansible.com/hs-fs/hubfs/2016_Images/Home/tower3_monitor.png?t=1538148878318&amp;width=795&amp;name=tower3_monitor.png">
            <a:extLst>
              <a:ext uri="{FF2B5EF4-FFF2-40B4-BE49-F238E27FC236}">
                <a16:creationId xmlns:a16="http://schemas.microsoft.com/office/drawing/2014/main" id="{5D04B703-6C82-4631-9AB8-888F4B045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3441" y="2159052"/>
            <a:ext cx="3455391" cy="26426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red hat ansible tower png">
            <a:extLst>
              <a:ext uri="{FF2B5EF4-FFF2-40B4-BE49-F238E27FC236}">
                <a16:creationId xmlns:a16="http://schemas.microsoft.com/office/drawing/2014/main" id="{065C981D-D6DC-4BB6-B75B-DD8524025129}"/>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773441" y="4801665"/>
            <a:ext cx="3455391" cy="145414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708DB15-2175-4D91-A6C4-47DC56EBA894}"/>
              </a:ext>
            </a:extLst>
          </p:cNvPr>
          <p:cNvGrpSpPr/>
          <p:nvPr/>
        </p:nvGrpSpPr>
        <p:grpSpPr>
          <a:xfrm>
            <a:off x="1699039" y="2774040"/>
            <a:ext cx="4236079" cy="1226460"/>
            <a:chOff x="2179099" y="2514600"/>
            <a:chExt cx="5105842" cy="1478280"/>
          </a:xfrm>
        </p:grpSpPr>
        <p:pic>
          <p:nvPicPr>
            <p:cNvPr id="6" name="Picture 5">
              <a:extLst>
                <a:ext uri="{FF2B5EF4-FFF2-40B4-BE49-F238E27FC236}">
                  <a16:creationId xmlns:a16="http://schemas.microsoft.com/office/drawing/2014/main" id="{99546B47-35AB-4AC7-B835-444A053905CF}"/>
                </a:ext>
              </a:extLst>
            </p:cNvPr>
            <p:cNvPicPr>
              <a:picLocks noChangeAspect="1"/>
            </p:cNvPicPr>
            <p:nvPr/>
          </p:nvPicPr>
          <p:blipFill rotWithShape="1">
            <a:blip r:embed="rId5"/>
            <a:srcRect t="4952" b="61603"/>
            <a:stretch/>
          </p:blipFill>
          <p:spPr>
            <a:xfrm>
              <a:off x="2179099" y="2514600"/>
              <a:ext cx="5105842" cy="739140"/>
            </a:xfrm>
            <a:prstGeom prst="rect">
              <a:avLst/>
            </a:prstGeom>
          </p:spPr>
        </p:pic>
        <p:pic>
          <p:nvPicPr>
            <p:cNvPr id="7" name="Picture 6">
              <a:extLst>
                <a:ext uri="{FF2B5EF4-FFF2-40B4-BE49-F238E27FC236}">
                  <a16:creationId xmlns:a16="http://schemas.microsoft.com/office/drawing/2014/main" id="{3EF2D05C-36FB-4775-A5A9-A6302950DE2D}"/>
                </a:ext>
              </a:extLst>
            </p:cNvPr>
            <p:cNvPicPr>
              <a:picLocks noChangeAspect="1"/>
            </p:cNvPicPr>
            <p:nvPr/>
          </p:nvPicPr>
          <p:blipFill rotWithShape="1">
            <a:blip r:embed="rId5"/>
            <a:srcRect t="66555"/>
            <a:stretch/>
          </p:blipFill>
          <p:spPr>
            <a:xfrm>
              <a:off x="2179099" y="3253740"/>
              <a:ext cx="5105842" cy="739140"/>
            </a:xfrm>
            <a:prstGeom prst="rect">
              <a:avLst/>
            </a:prstGeom>
          </p:spPr>
        </p:pic>
      </p:grpSp>
    </p:spTree>
    <p:extLst>
      <p:ext uri="{BB962C8B-B14F-4D97-AF65-F5344CB8AC3E}">
        <p14:creationId xmlns:p14="http://schemas.microsoft.com/office/powerpoint/2010/main" val="394078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1000"/>
                                        <p:tgtEl>
                                          <p:spTgt spid="3">
                                            <p:txEl>
                                              <p:pRg st="8" end="8"/>
                                            </p:txEl>
                                          </p:spTgt>
                                        </p:tgtEl>
                                      </p:cBhvr>
                                    </p:animEffect>
                                    <p:anim calcmode="lin" valueType="num">
                                      <p:cBhvr>
                                        <p:cTn id="3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1000"/>
                                        <p:tgtEl>
                                          <p:spTgt spid="3">
                                            <p:txEl>
                                              <p:pRg st="9" end="9"/>
                                            </p:txEl>
                                          </p:spTgt>
                                        </p:tgtEl>
                                      </p:cBhvr>
                                    </p:animEffect>
                                    <p:anim calcmode="lin" valueType="num">
                                      <p:cBhvr>
                                        <p:cTn id="3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1000"/>
                                        <p:tgtEl>
                                          <p:spTgt spid="3">
                                            <p:txEl>
                                              <p:pRg st="10" end="10"/>
                                            </p:txEl>
                                          </p:spTgt>
                                        </p:tgtEl>
                                      </p:cBhvr>
                                    </p:animEffect>
                                    <p:anim calcmode="lin" valueType="num">
                                      <p:cBhvr>
                                        <p:cTn id="4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1000"/>
                                        <p:tgtEl>
                                          <p:spTgt spid="3">
                                            <p:txEl>
                                              <p:pRg st="11" end="11"/>
                                            </p:txEl>
                                          </p:spTgt>
                                        </p:tgtEl>
                                      </p:cBhvr>
                                    </p:animEffect>
                                    <p:anim calcmode="lin" valueType="num">
                                      <p:cBhvr>
                                        <p:cTn id="4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1000"/>
                                        <p:tgtEl>
                                          <p:spTgt spid="3">
                                            <p:txEl>
                                              <p:pRg st="12" end="12"/>
                                            </p:txEl>
                                          </p:spTgt>
                                        </p:tgtEl>
                                      </p:cBhvr>
                                    </p:animEffect>
                                    <p:anim calcmode="lin" valueType="num">
                                      <p:cBhvr>
                                        <p:cTn id="5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41B7-7962-4B60-936B-9E8D55D080EE}"/>
              </a:ext>
            </a:extLst>
          </p:cNvPr>
          <p:cNvSpPr>
            <a:spLocks noGrp="1"/>
          </p:cNvSpPr>
          <p:nvPr>
            <p:ph type="title"/>
          </p:nvPr>
        </p:nvSpPr>
        <p:spPr/>
        <p:txBody>
          <a:bodyPr/>
          <a:lstStyle/>
          <a:p>
            <a:r>
              <a:rPr lang="en-US" dirty="0"/>
              <a:t>袜子店应用</a:t>
            </a:r>
          </a:p>
        </p:txBody>
      </p:sp>
      <p:sp>
        <p:nvSpPr>
          <p:cNvPr id="3" name="Text Placeholder 2">
            <a:extLst>
              <a:ext uri="{FF2B5EF4-FFF2-40B4-BE49-F238E27FC236}">
                <a16:creationId xmlns:a16="http://schemas.microsoft.com/office/drawing/2014/main" id="{45548423-5060-437B-A6D7-4C9116E77075}"/>
              </a:ext>
            </a:extLst>
          </p:cNvPr>
          <p:cNvSpPr>
            <a:spLocks noGrp="1"/>
          </p:cNvSpPr>
          <p:nvPr>
            <p:ph idx="1"/>
          </p:nvPr>
        </p:nvSpPr>
        <p:spPr/>
        <p:txBody>
          <a:bodyPr/>
          <a:lstStyle/>
          <a:p>
            <a:r>
              <a:rPr lang="en-US" dirty="0"/>
              <a:t>基于：</a:t>
            </a:r>
            <a:r>
              <a:rPr lang="en-US" dirty="0">
                <a:hlinkClick r:id="rId3"/>
              </a:rPr>
              <a:t>http://socks.weave.works</a:t>
            </a:r>
            <a:endParaRPr lang="en-US" dirty="0"/>
          </a:p>
          <a:p>
            <a:r>
              <a:rPr lang="en-US" dirty="0"/>
              <a:t>开源微服务示例应用</a:t>
            </a:r>
          </a:p>
          <a:p>
            <a:r>
              <a:rPr lang="en-US" dirty="0" err="1"/>
              <a:t>多语种</a:t>
            </a:r>
            <a:endParaRPr lang="en-US" dirty="0"/>
          </a:p>
          <a:p>
            <a:pPr lvl="1"/>
            <a:r>
              <a:rPr lang="en-US" dirty="0"/>
              <a:t>Java Spring Boot</a:t>
            </a:r>
          </a:p>
          <a:p>
            <a:pPr lvl="1"/>
            <a:r>
              <a:rPr lang="en-US" dirty="0"/>
              <a:t>Go</a:t>
            </a:r>
          </a:p>
          <a:p>
            <a:pPr lvl="1"/>
            <a:r>
              <a:rPr lang="en-US" dirty="0"/>
              <a:t>Node.js</a:t>
            </a:r>
          </a:p>
          <a:p>
            <a:pPr lvl="1"/>
            <a:r>
              <a:rPr lang="en-US" dirty="0"/>
              <a:t>Rabb</a:t>
            </a:r>
            <a:r>
              <a:rPr lang="en-HK" dirty="0" err="1"/>
              <a:t>i</a:t>
            </a:r>
            <a:r>
              <a:rPr lang="en-US" dirty="0"/>
              <a:t>t </a:t>
            </a:r>
            <a:r>
              <a:rPr lang="en-US" dirty="0" err="1"/>
              <a:t>MQ（订单队</a:t>
            </a:r>
            <a:r>
              <a:rPr lang="zh-TW" altLang="en-US" dirty="0"/>
              <a:t>列</a:t>
            </a:r>
            <a:r>
              <a:rPr lang="en-US" dirty="0"/>
              <a:t>）</a:t>
            </a:r>
          </a:p>
          <a:p>
            <a:pPr lvl="1"/>
            <a:r>
              <a:rPr lang="en-US" dirty="0" err="1"/>
              <a:t>MongoDB</a:t>
            </a:r>
            <a:r>
              <a:rPr lang="en-US" dirty="0" err="1">
                <a:latin typeface="Microsoft JhengHei" panose="020B0604030504040204" pitchFamily="34" charset="-120"/>
                <a:ea typeface="Microsoft JhengHei" panose="020B0604030504040204" pitchFamily="34" charset="-120"/>
              </a:rPr>
              <a:t>、</a:t>
            </a:r>
            <a:r>
              <a:rPr lang="en-US" dirty="0" err="1"/>
              <a:t>MySQL（数据存储</a:t>
            </a:r>
            <a:r>
              <a:rPr lang="en-US" dirty="0"/>
              <a:t>）</a:t>
            </a:r>
          </a:p>
        </p:txBody>
      </p:sp>
      <p:pic>
        <p:nvPicPr>
          <p:cNvPr id="4" name="Picture Placeholder 15">
            <a:extLst>
              <a:ext uri="{FF2B5EF4-FFF2-40B4-BE49-F238E27FC236}">
                <a16:creationId xmlns:a16="http://schemas.microsoft.com/office/drawing/2014/main" id="{29B7A05F-A40F-4B0B-AE65-BA3709150753}"/>
              </a:ext>
            </a:extLst>
          </p:cNvPr>
          <p:cNvPicPr>
            <a:picLocks noChangeAspect="1"/>
          </p:cNvPicPr>
          <p:nvPr/>
        </p:nvPicPr>
        <p:blipFill>
          <a:blip r:embed="rId4"/>
          <a:srcRect l="501" r="501"/>
          <a:stretch>
            <a:fillRect/>
          </a:stretch>
        </p:blipFill>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pic>
    </p:spTree>
    <p:extLst>
      <p:ext uri="{BB962C8B-B14F-4D97-AF65-F5344CB8AC3E}">
        <p14:creationId xmlns:p14="http://schemas.microsoft.com/office/powerpoint/2010/main" val="974338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926E-BDE6-E54F-A7C8-2565E8350F80}"/>
              </a:ext>
            </a:extLst>
          </p:cNvPr>
          <p:cNvSpPr>
            <a:spLocks noGrp="1"/>
          </p:cNvSpPr>
          <p:nvPr>
            <p:ph type="title"/>
          </p:nvPr>
        </p:nvSpPr>
        <p:spPr/>
        <p:txBody>
          <a:bodyPr/>
          <a:lstStyle/>
          <a:p>
            <a:r>
              <a:rPr lang="en-US" dirty="0"/>
              <a:t>促销活动</a:t>
            </a:r>
          </a:p>
        </p:txBody>
      </p:sp>
      <p:sp>
        <p:nvSpPr>
          <p:cNvPr id="31" name="Text Placeholder 2">
            <a:extLst>
              <a:ext uri="{FF2B5EF4-FFF2-40B4-BE49-F238E27FC236}">
                <a16:creationId xmlns:a16="http://schemas.microsoft.com/office/drawing/2014/main" id="{4A90A956-7096-3B46-B063-F0C81BF1AF9B}"/>
              </a:ext>
            </a:extLst>
          </p:cNvPr>
          <p:cNvSpPr>
            <a:spLocks noGrp="1"/>
          </p:cNvSpPr>
          <p:nvPr>
            <p:ph idx="1"/>
          </p:nvPr>
        </p:nvSpPr>
        <p:spPr>
          <a:xfrm>
            <a:off x="838200" y="1524000"/>
            <a:ext cx="5889171" cy="4652963"/>
          </a:xfrm>
        </p:spPr>
        <p:txBody>
          <a:bodyPr>
            <a:normAutofit/>
          </a:bodyPr>
          <a:lstStyle/>
          <a:p>
            <a:r>
              <a:rPr lang="en-US" dirty="0"/>
              <a:t>我们将为我们的袜子进行促销活动</a:t>
            </a:r>
          </a:p>
          <a:p>
            <a:r>
              <a:rPr lang="en-US" dirty="0"/>
              <a:t>此促销将随机提供给客户</a:t>
            </a:r>
          </a:p>
          <a:p>
            <a:r>
              <a:rPr lang="en-US" dirty="0" err="1"/>
              <a:t>购物车服务有一个端点</a:t>
            </a:r>
            <a:r>
              <a:rPr lang="en-US" dirty="0"/>
              <a:t>, </a:t>
            </a:r>
            <a:r>
              <a:rPr lang="en-US" dirty="0" err="1"/>
              <a:t>使我们能够提供受益于促销礼品的用户百分比</a:t>
            </a:r>
            <a:endParaRPr lang="en-US" dirty="0"/>
          </a:p>
          <a:p>
            <a:r>
              <a:rPr lang="en-US" dirty="0" err="1"/>
              <a:t>问题是促销实施有缺陷</a:t>
            </a:r>
            <a:r>
              <a:rPr lang="en-US" dirty="0"/>
              <a:t> </a:t>
            </a:r>
          </a:p>
          <a:p>
            <a:r>
              <a:rPr lang="en-US" dirty="0" err="1"/>
              <a:t>没有人知道</a:t>
            </a:r>
            <a:r>
              <a:rPr lang="en-US" dirty="0"/>
              <a:t>, </a:t>
            </a:r>
            <a:r>
              <a:rPr lang="en-US" dirty="0" err="1"/>
              <a:t>这可能会对品牌和商业声誉产生灾难性的影响</a:t>
            </a:r>
            <a:endParaRPr lang="en-US" dirty="0"/>
          </a:p>
          <a:p>
            <a:endParaRPr lang="en-US" dirty="0"/>
          </a:p>
          <a:p>
            <a:endParaRPr lang="en-US" dirty="0"/>
          </a:p>
          <a:p>
            <a:endParaRPr lang="en-US" dirty="0"/>
          </a:p>
          <a:p>
            <a:endParaRPr lang="en-US" dirty="0"/>
          </a:p>
        </p:txBody>
      </p:sp>
      <p:pic>
        <p:nvPicPr>
          <p:cNvPr id="2050" name="Picture 2">
            <a:extLst>
              <a:ext uri="{FF2B5EF4-FFF2-40B4-BE49-F238E27FC236}">
                <a16:creationId xmlns:a16="http://schemas.microsoft.com/office/drawing/2014/main" id="{0586E8B6-A2C1-D74C-B3EA-25E7DAD536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8397" y="1523999"/>
            <a:ext cx="4763206" cy="4223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950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926E-BDE6-E54F-A7C8-2565E8350F80}"/>
              </a:ext>
            </a:extLst>
          </p:cNvPr>
          <p:cNvSpPr>
            <a:spLocks noGrp="1"/>
          </p:cNvSpPr>
          <p:nvPr>
            <p:ph type="title"/>
          </p:nvPr>
        </p:nvSpPr>
        <p:spPr/>
        <p:txBody>
          <a:bodyPr/>
          <a:lstStyle/>
          <a:p>
            <a:r>
              <a:rPr lang="en-US" dirty="0"/>
              <a:t>Runbook 自动化工作流</a:t>
            </a:r>
          </a:p>
        </p:txBody>
      </p:sp>
      <p:cxnSp>
        <p:nvCxnSpPr>
          <p:cNvPr id="5" name="Straight Connector 4">
            <a:extLst>
              <a:ext uri="{FF2B5EF4-FFF2-40B4-BE49-F238E27FC236}">
                <a16:creationId xmlns:a16="http://schemas.microsoft.com/office/drawing/2014/main" id="{E7887FE6-953A-4B02-B0F8-4CF3E3399205}"/>
              </a:ext>
            </a:extLst>
          </p:cNvPr>
          <p:cNvCxnSpPr>
            <a:cxnSpLocks/>
          </p:cNvCxnSpPr>
          <p:nvPr/>
        </p:nvCxnSpPr>
        <p:spPr>
          <a:xfrm>
            <a:off x="4844416" y="2163027"/>
            <a:ext cx="0" cy="3544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938C05-6956-4B75-B201-10C29D0586FC}"/>
              </a:ext>
            </a:extLst>
          </p:cNvPr>
          <p:cNvCxnSpPr>
            <a:cxnSpLocks/>
          </p:cNvCxnSpPr>
          <p:nvPr/>
        </p:nvCxnSpPr>
        <p:spPr>
          <a:xfrm>
            <a:off x="6784658" y="2217420"/>
            <a:ext cx="0" cy="348996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94D7774-5D7A-41CD-BD0C-3CE766098B1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02095" y="1776439"/>
            <a:ext cx="365126" cy="365126"/>
          </a:xfrm>
          <a:prstGeom prst="rect">
            <a:avLst/>
          </a:prstGeom>
          <a:solidFill>
            <a:schemeClr val="bg1"/>
          </a:solidFill>
        </p:spPr>
      </p:pic>
      <p:pic>
        <p:nvPicPr>
          <p:cNvPr id="10" name="Picture 2" descr="Image result for ansible png">
            <a:extLst>
              <a:ext uri="{FF2B5EF4-FFF2-40B4-BE49-F238E27FC236}">
                <a16:creationId xmlns:a16="http://schemas.microsoft.com/office/drawing/2014/main" id="{B01F5C26-29A5-4617-B0E4-0221AE084FA7}"/>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621629" y="1737360"/>
            <a:ext cx="455098" cy="455098"/>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User">
            <a:extLst>
              <a:ext uri="{FF2B5EF4-FFF2-40B4-BE49-F238E27FC236}">
                <a16:creationId xmlns:a16="http://schemas.microsoft.com/office/drawing/2014/main" id="{D74C779D-6C45-4651-A526-EEF64290EA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4652" y="1766791"/>
            <a:ext cx="396236" cy="396236"/>
          </a:xfrm>
          <a:prstGeom prst="rect">
            <a:avLst/>
          </a:prstGeom>
        </p:spPr>
      </p:pic>
      <p:cxnSp>
        <p:nvCxnSpPr>
          <p:cNvPr id="13" name="Straight Connector 12">
            <a:extLst>
              <a:ext uri="{FF2B5EF4-FFF2-40B4-BE49-F238E27FC236}">
                <a16:creationId xmlns:a16="http://schemas.microsoft.com/office/drawing/2014/main" id="{3939D9D5-A81D-4C30-873A-FC13736A3905}"/>
              </a:ext>
            </a:extLst>
          </p:cNvPr>
          <p:cNvCxnSpPr>
            <a:cxnSpLocks/>
          </p:cNvCxnSpPr>
          <p:nvPr/>
        </p:nvCxnSpPr>
        <p:spPr>
          <a:xfrm>
            <a:off x="3132770" y="2192458"/>
            <a:ext cx="0" cy="3514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2E6A7AB-7F77-4EED-B923-CFA32550B74D}"/>
              </a:ext>
            </a:extLst>
          </p:cNvPr>
          <p:cNvCxnSpPr>
            <a:cxnSpLocks/>
          </p:cNvCxnSpPr>
          <p:nvPr/>
        </p:nvCxnSpPr>
        <p:spPr>
          <a:xfrm>
            <a:off x="3132770" y="2690843"/>
            <a:ext cx="17116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A474B1-1F95-4E15-93DD-08A1C5000445}"/>
              </a:ext>
            </a:extLst>
          </p:cNvPr>
          <p:cNvSpPr txBox="1"/>
          <p:nvPr/>
        </p:nvSpPr>
        <p:spPr>
          <a:xfrm>
            <a:off x="3245165" y="2554420"/>
            <a:ext cx="1486856" cy="272845"/>
          </a:xfrm>
          <a:prstGeom prst="rect">
            <a:avLst/>
          </a:prstGeom>
          <a:noFill/>
        </p:spPr>
        <p:txBody>
          <a:bodyPr wrap="none" lIns="0" tIns="0" rIns="0" bIns="0" rtlCol="0">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T</a:t>
            </a:r>
            <a:r>
              <a:rPr kumimoji="0" lang="en-US"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操纵者促销活动</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设置促销费率</a:t>
            </a:r>
            <a:r>
              <a:rPr kumimoji="0" lang="de-AT" sz="800" b="1" i="0" u="none" strike="noStrike" kern="1200" cap="none" spc="0" normalizeH="0" baseline="0" noProof="0" dirty="0" err="1">
                <a:ln>
                  <a:noFill/>
                </a:ln>
                <a:solidFill>
                  <a:schemeClr val="bg1"/>
                </a:solidFill>
                <a:effectLst/>
                <a:uLnTx/>
                <a:uFillTx/>
                <a:latin typeface="Bernina Sans" pitchFamily="2" charset="77"/>
                <a:ea typeface="Calibri Light" charset="0"/>
                <a:cs typeface="Calibri Light" charset="0"/>
              </a:rPr>
              <a:t>自</a:t>
            </a: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50 %</a:t>
            </a:r>
            <a:endParaRPr kumimoji="0" lang="en-US"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endParaRPr>
          </a:p>
        </p:txBody>
      </p:sp>
      <p:cxnSp>
        <p:nvCxnSpPr>
          <p:cNvPr id="19" name="Straight Arrow Connector 18">
            <a:extLst>
              <a:ext uri="{FF2B5EF4-FFF2-40B4-BE49-F238E27FC236}">
                <a16:creationId xmlns:a16="http://schemas.microsoft.com/office/drawing/2014/main" id="{73864E38-C20F-44F4-9EA4-49F6F15A5360}"/>
              </a:ext>
            </a:extLst>
          </p:cNvPr>
          <p:cNvCxnSpPr>
            <a:cxnSpLocks/>
          </p:cNvCxnSpPr>
          <p:nvPr/>
        </p:nvCxnSpPr>
        <p:spPr>
          <a:xfrm>
            <a:off x="4844416" y="325570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C3DFA4-0E2B-4501-9871-067E9CCBF551}"/>
              </a:ext>
            </a:extLst>
          </p:cNvPr>
          <p:cNvSpPr txBox="1"/>
          <p:nvPr/>
        </p:nvSpPr>
        <p:spPr>
          <a:xfrm>
            <a:off x="5067204" y="308880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发送自定义配置事件</a:t>
            </a:r>
            <a:endParaRPr kumimoji="0" lang="en-US"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endParaRPr>
          </a:p>
        </p:txBody>
      </p:sp>
      <p:pic>
        <p:nvPicPr>
          <p:cNvPr id="24" name="Graphic 23" descr="Sox">
            <a:extLst>
              <a:ext uri="{FF2B5EF4-FFF2-40B4-BE49-F238E27FC236}">
                <a16:creationId xmlns:a16="http://schemas.microsoft.com/office/drawing/2014/main" id="{168D225F-02CD-4A46-A57C-8E6FAE7DEA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38159" y="1762322"/>
            <a:ext cx="455098" cy="455098"/>
          </a:xfrm>
          <a:prstGeom prst="rect">
            <a:avLst/>
          </a:prstGeom>
        </p:spPr>
      </p:pic>
      <p:cxnSp>
        <p:nvCxnSpPr>
          <p:cNvPr id="25" name="Straight Connector 24">
            <a:extLst>
              <a:ext uri="{FF2B5EF4-FFF2-40B4-BE49-F238E27FC236}">
                <a16:creationId xmlns:a16="http://schemas.microsoft.com/office/drawing/2014/main" id="{92397D01-8F57-4648-8DD5-67DF08584657}"/>
              </a:ext>
            </a:extLst>
          </p:cNvPr>
          <p:cNvCxnSpPr>
            <a:cxnSpLocks/>
          </p:cNvCxnSpPr>
          <p:nvPr/>
        </p:nvCxnSpPr>
        <p:spPr>
          <a:xfrm>
            <a:off x="8360946" y="2217420"/>
            <a:ext cx="0" cy="3489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61E777A-AC24-43B5-8124-37A8EACA15DF}"/>
              </a:ext>
            </a:extLst>
          </p:cNvPr>
          <p:cNvCxnSpPr>
            <a:cxnSpLocks/>
          </p:cNvCxnSpPr>
          <p:nvPr/>
        </p:nvCxnSpPr>
        <p:spPr>
          <a:xfrm>
            <a:off x="4840511" y="2918705"/>
            <a:ext cx="3520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AE507E-355D-46EE-9676-60E0DB6C1FE5}"/>
              </a:ext>
            </a:extLst>
          </p:cNvPr>
          <p:cNvSpPr txBox="1"/>
          <p:nvPr/>
        </p:nvSpPr>
        <p:spPr>
          <a:xfrm>
            <a:off x="5065301" y="2773698"/>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设置促销价格</a:t>
            </a:r>
            <a:r>
              <a:rPr kumimoji="0" lang="de-AT" sz="800" b="1" i="0" u="none" strike="noStrike" kern="1200" cap="none" spc="0" normalizeH="0" baseline="0" noProof="0" dirty="0" err="1">
                <a:ln>
                  <a:noFill/>
                </a:ln>
                <a:solidFill>
                  <a:schemeClr val="bg1"/>
                </a:solidFill>
                <a:effectLst/>
                <a:uLnTx/>
                <a:uFillTx/>
                <a:latin typeface="Bernina Sans" pitchFamily="2" charset="77"/>
                <a:ea typeface="Calibri Light" charset="0"/>
                <a:cs typeface="Calibri Light" charset="0"/>
              </a:rPr>
              <a:t>自</a:t>
            </a: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50 %</a:t>
            </a:r>
            <a:endParaRPr kumimoji="0" lang="en-US"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endParaRPr>
          </a:p>
        </p:txBody>
      </p:sp>
      <p:cxnSp>
        <p:nvCxnSpPr>
          <p:cNvPr id="30" name="Straight Arrow Connector 29">
            <a:extLst>
              <a:ext uri="{FF2B5EF4-FFF2-40B4-BE49-F238E27FC236}">
                <a16:creationId xmlns:a16="http://schemas.microsoft.com/office/drawing/2014/main" id="{99CFE327-0B37-4D51-B704-0C55BE5C8A37}"/>
              </a:ext>
            </a:extLst>
          </p:cNvPr>
          <p:cNvCxnSpPr>
            <a:cxnSpLocks/>
          </p:cNvCxnSpPr>
          <p:nvPr/>
        </p:nvCxnSpPr>
        <p:spPr>
          <a:xfrm>
            <a:off x="6784658" y="3880546"/>
            <a:ext cx="1576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550A688-45C5-42FE-BBCA-98615AABFBB3}"/>
              </a:ext>
            </a:extLst>
          </p:cNvPr>
          <p:cNvSpPr txBox="1"/>
          <p:nvPr/>
        </p:nvSpPr>
        <p:spPr>
          <a:xfrm>
            <a:off x="6829374" y="3731160"/>
            <a:ext cx="1486856" cy="272845"/>
          </a:xfrm>
          <a:prstGeom prst="rect">
            <a:avLst/>
          </a:prstGeom>
          <a:noFill/>
        </p:spPr>
        <p:txBody>
          <a:bodyPr wrap="none" lIns="0" tIns="0" rIns="0" bIns="0" rtlCol="0">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监视器袜子跳 + 检测</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故障率增加</a:t>
            </a:r>
            <a:endParaRPr kumimoji="0" lang="en-US"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endParaRPr>
          </a:p>
        </p:txBody>
      </p:sp>
      <p:sp>
        <p:nvSpPr>
          <p:cNvPr id="33" name="TextBox 32">
            <a:extLst>
              <a:ext uri="{FF2B5EF4-FFF2-40B4-BE49-F238E27FC236}">
                <a16:creationId xmlns:a16="http://schemas.microsoft.com/office/drawing/2014/main" id="{03155BFB-6969-431A-A609-7AB4924537F7}"/>
              </a:ext>
            </a:extLst>
          </p:cNvPr>
          <p:cNvSpPr txBox="1"/>
          <p:nvPr/>
        </p:nvSpPr>
        <p:spPr>
          <a:xfrm>
            <a:off x="5098659" y="401082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发送问题通知</a:t>
            </a:r>
            <a:endParaRPr kumimoji="0" lang="en-US"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endParaRPr>
          </a:p>
        </p:txBody>
      </p:sp>
      <p:cxnSp>
        <p:nvCxnSpPr>
          <p:cNvPr id="34" name="Straight Arrow Connector 33">
            <a:extLst>
              <a:ext uri="{FF2B5EF4-FFF2-40B4-BE49-F238E27FC236}">
                <a16:creationId xmlns:a16="http://schemas.microsoft.com/office/drawing/2014/main" id="{32F499AD-58EC-4DA0-AACD-971A094E0F36}"/>
              </a:ext>
            </a:extLst>
          </p:cNvPr>
          <p:cNvCxnSpPr>
            <a:cxnSpLocks/>
          </p:cNvCxnSpPr>
          <p:nvPr/>
        </p:nvCxnSpPr>
        <p:spPr>
          <a:xfrm flipH="1">
            <a:off x="4844416" y="414724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1253032-F91E-4BA1-B442-63902D4DD850}"/>
              </a:ext>
            </a:extLst>
          </p:cNvPr>
          <p:cNvCxnSpPr>
            <a:cxnSpLocks/>
          </p:cNvCxnSpPr>
          <p:nvPr/>
        </p:nvCxnSpPr>
        <p:spPr>
          <a:xfrm>
            <a:off x="4852036" y="491686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E28998-B104-41BB-A58A-B7C23D74D168}"/>
              </a:ext>
            </a:extLst>
          </p:cNvPr>
          <p:cNvSpPr txBox="1"/>
          <p:nvPr/>
        </p:nvSpPr>
        <p:spPr>
          <a:xfrm>
            <a:off x="5074824" y="474996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发送自定义配置事件</a:t>
            </a:r>
            <a:endParaRPr kumimoji="0" lang="en-US"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endParaRPr>
          </a:p>
        </p:txBody>
      </p:sp>
      <p:cxnSp>
        <p:nvCxnSpPr>
          <p:cNvPr id="38" name="Straight Arrow Connector 37">
            <a:extLst>
              <a:ext uri="{FF2B5EF4-FFF2-40B4-BE49-F238E27FC236}">
                <a16:creationId xmlns:a16="http://schemas.microsoft.com/office/drawing/2014/main" id="{7BF0EBC4-8EB5-4221-AE11-36BA163ABA5F}"/>
              </a:ext>
            </a:extLst>
          </p:cNvPr>
          <p:cNvCxnSpPr>
            <a:cxnSpLocks/>
          </p:cNvCxnSpPr>
          <p:nvPr/>
        </p:nvCxnSpPr>
        <p:spPr>
          <a:xfrm>
            <a:off x="4848131" y="4579865"/>
            <a:ext cx="3520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6CF806E-AB70-4899-AF89-BB04B8C19470}"/>
              </a:ext>
            </a:extLst>
          </p:cNvPr>
          <p:cNvSpPr txBox="1"/>
          <p:nvPr/>
        </p:nvSpPr>
        <p:spPr>
          <a:xfrm>
            <a:off x="5072921" y="4434858"/>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将促销率设置为 0 %</a:t>
            </a:r>
            <a:endParaRPr kumimoji="0" lang="en-US"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endParaRPr>
          </a:p>
        </p:txBody>
      </p:sp>
      <p:cxnSp>
        <p:nvCxnSpPr>
          <p:cNvPr id="41" name="Straight Arrow Connector 40">
            <a:extLst>
              <a:ext uri="{FF2B5EF4-FFF2-40B4-BE49-F238E27FC236}">
                <a16:creationId xmlns:a16="http://schemas.microsoft.com/office/drawing/2014/main" id="{7B20A30E-2802-4A4C-AB4A-A4C5412A2C5F}"/>
              </a:ext>
            </a:extLst>
          </p:cNvPr>
          <p:cNvCxnSpPr>
            <a:cxnSpLocks/>
          </p:cNvCxnSpPr>
          <p:nvPr/>
        </p:nvCxnSpPr>
        <p:spPr>
          <a:xfrm>
            <a:off x="4852036" y="5235395"/>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4253E35-1ED5-4FCA-90D2-18207D3E94A5}"/>
              </a:ext>
            </a:extLst>
          </p:cNvPr>
          <p:cNvSpPr txBox="1"/>
          <p:nvPr/>
        </p:nvSpPr>
        <p:spPr>
          <a:xfrm>
            <a:off x="5074824" y="5068492"/>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将注释发送到问题</a:t>
            </a:r>
            <a:endParaRPr kumimoji="0" lang="en-US"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endParaRPr>
          </a:p>
        </p:txBody>
      </p:sp>
    </p:spTree>
    <p:extLst>
      <p:ext uri="{BB962C8B-B14F-4D97-AF65-F5344CB8AC3E}">
        <p14:creationId xmlns:p14="http://schemas.microsoft.com/office/powerpoint/2010/main" val="88619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err="1"/>
              <a:t>部署Ansible</a:t>
            </a:r>
            <a:r>
              <a:rPr lang="en-US" dirty="0"/>
              <a:t> Tower</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a:xfrm>
            <a:off x="838200" y="1524000"/>
            <a:ext cx="10515600" cy="4652963"/>
          </a:xfrm>
        </p:spPr>
        <p:txBody>
          <a:bodyPr>
            <a:normAutofit/>
          </a:bodyPr>
          <a:lstStyle/>
          <a:p>
            <a:r>
              <a:rPr lang="en-US" dirty="0"/>
              <a:t>在终端/</a:t>
            </a:r>
            <a:r>
              <a:rPr lang="en-US" dirty="0" err="1"/>
              <a:t>CloudShell</a:t>
            </a:r>
            <a:r>
              <a:rPr lang="en-US" dirty="0"/>
              <a:t> </a:t>
            </a:r>
            <a:r>
              <a:rPr lang="en-US" dirty="0" err="1"/>
              <a:t>中执行</a:t>
            </a:r>
            <a:r>
              <a:rPr lang="en-US" b="1" dirty="0"/>
              <a:t> 4-DeployTower </a:t>
            </a:r>
            <a:r>
              <a:rPr lang="en-US" dirty="0" err="1"/>
              <a:t>目录中脚本</a:t>
            </a:r>
            <a:r>
              <a:rPr lang="en-US" dirty="0"/>
              <a:t> </a:t>
            </a:r>
            <a:r>
              <a:rPr lang="en-US" b="1" dirty="0"/>
              <a:t>deployTower.sh</a:t>
            </a:r>
            <a:endParaRPr lang="en-US" dirty="0"/>
          </a:p>
          <a:p>
            <a:r>
              <a:rPr lang="en-US" dirty="0" err="1"/>
              <a:t>这将部署和启动</a:t>
            </a:r>
            <a:r>
              <a:rPr lang="en-US" dirty="0"/>
              <a:t> Ansible </a:t>
            </a:r>
            <a:r>
              <a:rPr lang="en-US" dirty="0" err="1"/>
              <a:t>Tower。这还将配置</a:t>
            </a:r>
            <a:r>
              <a:rPr lang="en-US" dirty="0"/>
              <a:t> Ansible </a:t>
            </a:r>
            <a:r>
              <a:rPr lang="en-US" dirty="0" err="1"/>
              <a:t>Tower、导入项目、清单、凭据（DT</a:t>
            </a:r>
            <a:r>
              <a:rPr lang="en-US" dirty="0"/>
              <a:t> API </a:t>
            </a:r>
            <a:r>
              <a:rPr lang="en-US" dirty="0" err="1"/>
              <a:t>令牌）和</a:t>
            </a:r>
            <a:r>
              <a:rPr lang="en-US" dirty="0"/>
              <a:t> playbook </a:t>
            </a:r>
            <a:r>
              <a:rPr lang="en-US" dirty="0" err="1"/>
              <a:t>模板</a:t>
            </a:r>
            <a:endParaRPr lang="en-US" dirty="0"/>
          </a:p>
          <a:p>
            <a:r>
              <a:rPr lang="en-US" dirty="0" err="1"/>
              <a:t>记下脚本显示的</a:t>
            </a:r>
            <a:r>
              <a:rPr lang="en-US" dirty="0"/>
              <a:t> Ansible Tower </a:t>
            </a:r>
            <a:r>
              <a:rPr lang="en-US" dirty="0" err="1"/>
              <a:t>作业</a:t>
            </a:r>
            <a:r>
              <a:rPr lang="en-US" dirty="0"/>
              <a:t> </a:t>
            </a:r>
            <a:r>
              <a:rPr lang="en-US" dirty="0" err="1"/>
              <a:t>URL。下一步</a:t>
            </a:r>
            <a:r>
              <a:rPr lang="zh-TW" altLang="en-US" dirty="0"/>
              <a:t>你会</a:t>
            </a:r>
            <a:r>
              <a:rPr lang="en-US" dirty="0" err="1"/>
              <a:t>需要它</a:t>
            </a:r>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9494C4E2-A574-9942-B15C-E3DBAE3CE7E8}"/>
              </a:ext>
            </a:extLst>
          </p:cNvPr>
          <p:cNvPicPr>
            <a:picLocks noChangeAspect="1"/>
          </p:cNvPicPr>
          <p:nvPr/>
        </p:nvPicPr>
        <p:blipFill>
          <a:blip r:embed="rId3"/>
          <a:stretch>
            <a:fillRect/>
          </a:stretch>
        </p:blipFill>
        <p:spPr>
          <a:xfrm>
            <a:off x="66382" y="3878037"/>
            <a:ext cx="12059236" cy="2447778"/>
          </a:xfrm>
          <a:prstGeom prst="rect">
            <a:avLst/>
          </a:prstGeom>
        </p:spPr>
      </p:pic>
      <p:sp>
        <p:nvSpPr>
          <p:cNvPr id="7" name="Rectangle 6">
            <a:extLst>
              <a:ext uri="{FF2B5EF4-FFF2-40B4-BE49-F238E27FC236}">
                <a16:creationId xmlns:a16="http://schemas.microsoft.com/office/drawing/2014/main" id="{25D79F9C-B30B-B041-8D08-D965F8CFB799}"/>
              </a:ext>
            </a:extLst>
          </p:cNvPr>
          <p:cNvSpPr/>
          <p:nvPr/>
        </p:nvSpPr>
        <p:spPr>
          <a:xfrm>
            <a:off x="66382" y="5986184"/>
            <a:ext cx="4519686" cy="2044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DB4E4DB-C5FA-4D41-A513-958439D82A28}"/>
              </a:ext>
            </a:extLst>
          </p:cNvPr>
          <p:cNvCxnSpPr>
            <a:cxnSpLocks/>
          </p:cNvCxnSpPr>
          <p:nvPr/>
        </p:nvCxnSpPr>
        <p:spPr>
          <a:xfrm flipH="1">
            <a:off x="4708530" y="6101674"/>
            <a:ext cx="195731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1389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err="1"/>
              <a:t>登录</a:t>
            </a:r>
            <a:r>
              <a:rPr lang="en-US" dirty="0"/>
              <a:t> Ansible Tower </a:t>
            </a:r>
            <a:r>
              <a:rPr lang="en-US" dirty="0" err="1"/>
              <a:t>控制台</a:t>
            </a:r>
            <a:endParaRPr lang="en-US" dirty="0"/>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a:xfrm>
            <a:off x="838199" y="1524000"/>
            <a:ext cx="6620692" cy="5138057"/>
          </a:xfrm>
        </p:spPr>
        <p:txBody>
          <a:bodyPr>
            <a:normAutofit fontScale="92500"/>
          </a:bodyPr>
          <a:lstStyle/>
          <a:p>
            <a:r>
              <a:rPr lang="en-US" dirty="0"/>
              <a:t>使用之前复制的作业模板 URL（没有路径）并将其复制到浏览器中以加载 Ansble Tower 控制台</a:t>
            </a:r>
          </a:p>
          <a:p>
            <a:pPr lvl="1"/>
            <a:r>
              <a:rPr lang="en-US" dirty="0" err="1"/>
              <a:t>例如</a:t>
            </a:r>
            <a:r>
              <a:rPr lang="en-US" dirty="0"/>
              <a:t>, </a:t>
            </a:r>
            <a:r>
              <a:rPr lang="en-US" dirty="0" err="1"/>
              <a:t>如果作业模板</a:t>
            </a:r>
            <a:r>
              <a:rPr lang="en-US" dirty="0"/>
              <a:t> URL 为 ：</a:t>
            </a:r>
            <a:r>
              <a:rPr lang="en-US" dirty="0">
                <a:hlinkClick r:id="rId3"/>
              </a:rPr>
              <a:t>https://34.69.184.20/#/templates/job_template/35</a:t>
            </a:r>
            <a:endParaRPr lang="en-US" dirty="0"/>
          </a:p>
          <a:p>
            <a:pPr marL="457200" lvl="1" indent="0">
              <a:buNone/>
            </a:pPr>
            <a:r>
              <a:rPr lang="en-US" dirty="0"/>
              <a:t>然后控制台 URL 为 ：</a:t>
            </a:r>
            <a:r>
              <a:rPr lang="en-US" dirty="0">
                <a:hlinkClick r:id="rId4"/>
              </a:rPr>
              <a:t>https://34.69.184.20</a:t>
            </a:r>
            <a:r>
              <a:rPr lang="en-US" dirty="0"/>
              <a:t> </a:t>
            </a:r>
          </a:p>
          <a:p>
            <a:r>
              <a:rPr lang="en-US" dirty="0"/>
              <a:t>系统将提示您提供许可证文件并接受许可协议</a:t>
            </a:r>
          </a:p>
          <a:p>
            <a:pPr lvl="1"/>
            <a:r>
              <a:rPr lang="en-US" dirty="0" err="1"/>
              <a:t>如果您还没有许可证文件</a:t>
            </a:r>
            <a:r>
              <a:rPr lang="en-US" dirty="0"/>
              <a:t>, </a:t>
            </a:r>
            <a:r>
              <a:rPr lang="en-US" dirty="0" err="1"/>
              <a:t>请单击按钮从红帽申请免费试用许可证（通过电子邮件发送</a:t>
            </a:r>
            <a:r>
              <a:rPr lang="en-US" dirty="0"/>
              <a:t>）</a:t>
            </a:r>
          </a:p>
          <a:p>
            <a:r>
              <a:rPr lang="en-US" dirty="0" err="1"/>
              <a:t>登录</a:t>
            </a:r>
            <a:r>
              <a:rPr lang="en-US" dirty="0"/>
              <a:t> Ansible Tower</a:t>
            </a:r>
          </a:p>
          <a:p>
            <a:pPr lvl="1"/>
            <a:r>
              <a:rPr lang="en-US" dirty="0"/>
              <a:t>用户名 ： admin</a:t>
            </a:r>
          </a:p>
          <a:p>
            <a:pPr lvl="1"/>
            <a:r>
              <a:rPr lang="en-US" dirty="0" err="1"/>
              <a:t>密码：Dynatrace</a:t>
            </a:r>
            <a:endParaRPr lang="en-US" dirty="0"/>
          </a:p>
        </p:txBody>
      </p:sp>
      <p:pic>
        <p:nvPicPr>
          <p:cNvPr id="1030" name="Picture 6">
            <a:extLst>
              <a:ext uri="{FF2B5EF4-FFF2-40B4-BE49-F238E27FC236}">
                <a16:creationId xmlns:a16="http://schemas.microsoft.com/office/drawing/2014/main" id="{32C20950-4EE6-3844-8103-FE11C82336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0836" y="2133600"/>
            <a:ext cx="4751164" cy="424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9618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EFB725-D95B-844F-AC77-FF471952CB24}"/>
              </a:ext>
            </a:extLst>
          </p:cNvPr>
          <p:cNvPicPr>
            <a:picLocks noChangeAspect="1"/>
          </p:cNvPicPr>
          <p:nvPr/>
        </p:nvPicPr>
        <p:blipFill rotWithShape="1">
          <a:blip r:embed="rId3"/>
          <a:srcRect b="8058"/>
          <a:stretch/>
        </p:blipFill>
        <p:spPr>
          <a:xfrm>
            <a:off x="1236916" y="2589743"/>
            <a:ext cx="8757683" cy="4268257"/>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err="1"/>
              <a:t>配置</a:t>
            </a:r>
            <a:r>
              <a:rPr lang="en-US" dirty="0"/>
              <a:t> Dynatrace </a:t>
            </a:r>
            <a:r>
              <a:rPr lang="en-US" dirty="0" err="1"/>
              <a:t>问题通知</a:t>
            </a:r>
            <a:endParaRPr lang="en-US" dirty="0"/>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a:xfrm>
            <a:off x="838200" y="1524000"/>
            <a:ext cx="10515600" cy="4652963"/>
          </a:xfrm>
        </p:spPr>
        <p:txBody>
          <a:bodyPr>
            <a:normAutofit/>
          </a:bodyPr>
          <a:lstStyle/>
          <a:p>
            <a:r>
              <a:rPr lang="en-US" dirty="0"/>
              <a:t>在 Dynatrace UI 中, </a:t>
            </a:r>
            <a:r>
              <a:rPr lang="en-US" dirty="0" err="1"/>
              <a:t>导航到</a:t>
            </a:r>
            <a:r>
              <a:rPr lang="en-US" dirty="0"/>
              <a:t> Settings </a:t>
            </a:r>
            <a:r>
              <a:rPr lang="en-US" dirty="0">
                <a:sym typeface="Wingdings" panose="05000000000000000000" pitchFamily="2" charset="2"/>
              </a:rPr>
              <a:t> Integration  Problem notification  A</a:t>
            </a:r>
            <a:r>
              <a:rPr lang="en-US" dirty="0"/>
              <a:t>nsible Tower</a:t>
            </a:r>
          </a:p>
          <a:p>
            <a:pPr marL="0" indent="0">
              <a:buNone/>
            </a:pPr>
            <a:endParaRPr lang="en-US" dirty="0"/>
          </a:p>
          <a:p>
            <a:endParaRPr lang="en-US" dirty="0"/>
          </a:p>
          <a:p>
            <a:endParaRPr lang="en-US" dirty="0"/>
          </a:p>
          <a:p>
            <a:endParaRPr lang="en-US" dirty="0"/>
          </a:p>
        </p:txBody>
      </p:sp>
      <p:sp>
        <p:nvSpPr>
          <p:cNvPr id="7" name="Rectangle 6">
            <a:extLst>
              <a:ext uri="{FF2B5EF4-FFF2-40B4-BE49-F238E27FC236}">
                <a16:creationId xmlns:a16="http://schemas.microsoft.com/office/drawing/2014/main" id="{25D79F9C-B30B-B041-8D08-D965F8CFB799}"/>
              </a:ext>
            </a:extLst>
          </p:cNvPr>
          <p:cNvSpPr/>
          <p:nvPr/>
        </p:nvSpPr>
        <p:spPr>
          <a:xfrm>
            <a:off x="7082173" y="4421451"/>
            <a:ext cx="1564714" cy="6861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DB4E4DB-C5FA-4D41-A513-958439D82A28}"/>
              </a:ext>
            </a:extLst>
          </p:cNvPr>
          <p:cNvCxnSpPr>
            <a:cxnSpLocks/>
          </p:cNvCxnSpPr>
          <p:nvPr/>
        </p:nvCxnSpPr>
        <p:spPr>
          <a:xfrm flipH="1">
            <a:off x="8646887" y="4731433"/>
            <a:ext cx="195731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1399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err="1"/>
              <a:t>配置</a:t>
            </a:r>
            <a:r>
              <a:rPr lang="en-US" dirty="0"/>
              <a:t> Ansible Tower </a:t>
            </a:r>
            <a:r>
              <a:rPr lang="en-US" dirty="0" err="1"/>
              <a:t>集成</a:t>
            </a:r>
            <a:endParaRPr lang="en-US" dirty="0"/>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a:xfrm>
            <a:off x="838200" y="1524000"/>
            <a:ext cx="7025640" cy="4652963"/>
          </a:xfrm>
        </p:spPr>
        <p:txBody>
          <a:bodyPr>
            <a:normAutofit/>
          </a:bodyPr>
          <a:lstStyle/>
          <a:p>
            <a:r>
              <a:rPr lang="en-US" dirty="0"/>
              <a:t>输入部署后提供的 Ansible Tower 作业模板 URL</a:t>
            </a:r>
          </a:p>
          <a:p>
            <a:r>
              <a:rPr lang="en-US" dirty="0"/>
              <a:t>输入要访问 Ansible 的凭据</a:t>
            </a:r>
          </a:p>
          <a:p>
            <a:pPr lvl="1"/>
            <a:r>
              <a:rPr lang="en-US" dirty="0"/>
              <a:t>用户名 ： admin</a:t>
            </a:r>
          </a:p>
          <a:p>
            <a:pPr lvl="1"/>
            <a:r>
              <a:rPr lang="en-US" dirty="0"/>
              <a:t>密码 ： Dynatrace</a:t>
            </a:r>
          </a:p>
          <a:p>
            <a:r>
              <a:rPr lang="en-US" dirty="0" err="1"/>
              <a:t>单击</a:t>
            </a:r>
            <a:r>
              <a:rPr lang="en-US" dirty="0"/>
              <a:t> “Send </a:t>
            </a:r>
            <a:r>
              <a:rPr lang="en-HK" dirty="0"/>
              <a:t>test</a:t>
            </a:r>
            <a:r>
              <a:rPr lang="zh-TW" altLang="en-US" dirty="0"/>
              <a:t> </a:t>
            </a:r>
            <a:r>
              <a:rPr lang="en-HK" altLang="zh-TW" dirty="0"/>
              <a:t>notification</a:t>
            </a:r>
            <a:r>
              <a:rPr lang="en-US" dirty="0"/>
              <a:t>“ </a:t>
            </a:r>
            <a:r>
              <a:rPr lang="en-US" dirty="0" err="1"/>
              <a:t>按钮以验证配置</a:t>
            </a:r>
            <a:endParaRPr lang="en-US" dirty="0"/>
          </a:p>
          <a:p>
            <a:pPr lvl="1"/>
            <a:r>
              <a:rPr lang="en-US" dirty="0" err="1"/>
              <a:t>成功后</a:t>
            </a:r>
            <a:r>
              <a:rPr lang="en-US" dirty="0"/>
              <a:t>, </a:t>
            </a:r>
            <a:r>
              <a:rPr lang="en-US" dirty="0" err="1"/>
              <a:t>将显示绿色确认消息</a:t>
            </a:r>
            <a:endParaRPr lang="en-US" dirty="0"/>
          </a:p>
          <a:p>
            <a:r>
              <a:rPr lang="en-US" dirty="0"/>
              <a:t>保存配置</a:t>
            </a:r>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052D2B97-AF4B-904E-9464-B19A00F5243D}"/>
              </a:ext>
            </a:extLst>
          </p:cNvPr>
          <p:cNvPicPr>
            <a:picLocks noChangeAspect="1"/>
          </p:cNvPicPr>
          <p:nvPr/>
        </p:nvPicPr>
        <p:blipFill>
          <a:blip r:embed="rId3"/>
          <a:stretch>
            <a:fillRect/>
          </a:stretch>
        </p:blipFill>
        <p:spPr>
          <a:xfrm>
            <a:off x="7682345" y="733548"/>
            <a:ext cx="4509655" cy="5706662"/>
          </a:xfrm>
          <a:prstGeom prst="rect">
            <a:avLst/>
          </a:prstGeom>
          <a:ln>
            <a:solidFill>
              <a:schemeClr val="tx1">
                <a:lumMod val="50000"/>
                <a:lumOff val="50000"/>
              </a:schemeClr>
            </a:solidFill>
          </a:ln>
        </p:spPr>
      </p:pic>
      <p:pic>
        <p:nvPicPr>
          <p:cNvPr id="8" name="Picture 7">
            <a:extLst>
              <a:ext uri="{FF2B5EF4-FFF2-40B4-BE49-F238E27FC236}">
                <a16:creationId xmlns:a16="http://schemas.microsoft.com/office/drawing/2014/main" id="{4A24F32E-824D-1A43-93D3-433CD9B1B2D8}"/>
              </a:ext>
            </a:extLst>
          </p:cNvPr>
          <p:cNvPicPr>
            <a:picLocks noChangeAspect="1"/>
          </p:cNvPicPr>
          <p:nvPr/>
        </p:nvPicPr>
        <p:blipFill>
          <a:blip r:embed="rId4"/>
          <a:stretch>
            <a:fillRect/>
          </a:stretch>
        </p:blipFill>
        <p:spPr>
          <a:xfrm>
            <a:off x="1298170" y="5803929"/>
            <a:ext cx="4509655" cy="854911"/>
          </a:xfrm>
          <a:prstGeom prst="rect">
            <a:avLst/>
          </a:prstGeom>
        </p:spPr>
      </p:pic>
      <p:cxnSp>
        <p:nvCxnSpPr>
          <p:cNvPr id="11" name="Straight Arrow Connector 10">
            <a:extLst>
              <a:ext uri="{FF2B5EF4-FFF2-40B4-BE49-F238E27FC236}">
                <a16:creationId xmlns:a16="http://schemas.microsoft.com/office/drawing/2014/main" id="{20AD87BE-F155-3249-AD84-6F4F4CB8D729}"/>
              </a:ext>
            </a:extLst>
          </p:cNvPr>
          <p:cNvCxnSpPr>
            <a:cxnSpLocks/>
          </p:cNvCxnSpPr>
          <p:nvPr/>
        </p:nvCxnSpPr>
        <p:spPr>
          <a:xfrm flipH="1">
            <a:off x="5807825" y="6246573"/>
            <a:ext cx="83542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7718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AC6E-4D76-44AD-A485-AB04B505139C}"/>
              </a:ext>
            </a:extLst>
          </p:cNvPr>
          <p:cNvSpPr>
            <a:spLocks noGrp="1"/>
          </p:cNvSpPr>
          <p:nvPr>
            <p:ph type="title"/>
          </p:nvPr>
        </p:nvSpPr>
        <p:spPr/>
        <p:txBody>
          <a:bodyPr/>
          <a:lstStyle/>
          <a:p>
            <a:r>
              <a:rPr lang="en-US" dirty="0"/>
              <a:t>调整异常检测</a:t>
            </a:r>
          </a:p>
        </p:txBody>
      </p:sp>
      <p:sp>
        <p:nvSpPr>
          <p:cNvPr id="3" name="Text Placeholder 2">
            <a:extLst>
              <a:ext uri="{FF2B5EF4-FFF2-40B4-BE49-F238E27FC236}">
                <a16:creationId xmlns:a16="http://schemas.microsoft.com/office/drawing/2014/main" id="{6C5D2B73-249A-45A3-90BA-37CB3842F52D}"/>
              </a:ext>
            </a:extLst>
          </p:cNvPr>
          <p:cNvSpPr>
            <a:spLocks noGrp="1"/>
          </p:cNvSpPr>
          <p:nvPr>
            <p:ph idx="1"/>
          </p:nvPr>
        </p:nvSpPr>
        <p:spPr/>
        <p:txBody>
          <a:bodyPr/>
          <a:lstStyle/>
          <a:p>
            <a:pPr marL="0" indent="0">
              <a:buNone/>
            </a:pPr>
            <a:r>
              <a:rPr lang="en-US" dirty="0"/>
              <a:t>Dynatrace 中的问题和异常检测都利用了 AI 技术。这意味着 AI </a:t>
            </a:r>
            <a:r>
              <a:rPr lang="en-US" dirty="0" err="1"/>
              <a:t>可以了解每个微服务如何执行这些微服务并对其进行基线。因此</a:t>
            </a:r>
            <a:r>
              <a:rPr lang="en-US" dirty="0"/>
              <a:t>, </a:t>
            </a:r>
            <a:r>
              <a:rPr lang="en-US" dirty="0" err="1"/>
              <a:t>在演示场景中</a:t>
            </a:r>
            <a:r>
              <a:rPr lang="en-US" dirty="0"/>
              <a:t>, </a:t>
            </a:r>
            <a:r>
              <a:rPr lang="en-US" dirty="0" err="1"/>
              <a:t>例如我们现在</a:t>
            </a:r>
            <a:r>
              <a:rPr lang="en-US" dirty="0"/>
              <a:t>, </a:t>
            </a:r>
            <a:r>
              <a:rPr lang="en-US" dirty="0" err="1"/>
              <a:t>我们必须使用用户定义的值覆盖</a:t>
            </a:r>
            <a:r>
              <a:rPr lang="en-US" dirty="0"/>
              <a:t> AI </a:t>
            </a:r>
            <a:r>
              <a:rPr lang="en-US" dirty="0" err="1"/>
              <a:t>引擎</a:t>
            </a:r>
            <a:r>
              <a:rPr lang="en-US" dirty="0"/>
              <a:t>, </a:t>
            </a:r>
            <a:r>
              <a:rPr lang="en-US" dirty="0" err="1"/>
              <a:t>以便由于人为增加故障率而产生问题</a:t>
            </a:r>
            <a:r>
              <a:rPr lang="en-US" dirty="0"/>
              <a:t>。(</a:t>
            </a:r>
            <a:r>
              <a:rPr lang="en-US" b="1" dirty="0" err="1"/>
              <a:t>请注意：</a:t>
            </a:r>
            <a:r>
              <a:rPr lang="en-US" dirty="0" err="1"/>
              <a:t>如果我们让</a:t>
            </a:r>
            <a:r>
              <a:rPr lang="zh-TW" altLang="en-US" dirty="0"/>
              <a:t>应用</a:t>
            </a:r>
            <a:r>
              <a:rPr lang="en-US" dirty="0" err="1"/>
              <a:t>运行并模拟最终用户流量几个小时</a:t>
            </a:r>
            <a:r>
              <a:rPr lang="en-US" dirty="0"/>
              <a:t>/天, </a:t>
            </a:r>
            <a:r>
              <a:rPr lang="en-US" dirty="0" err="1"/>
              <a:t>则无需执行此步骤</a:t>
            </a:r>
            <a:r>
              <a:rPr lang="zh-TW" altLang="en-US" dirty="0"/>
              <a:t>）</a:t>
            </a:r>
            <a:endParaRPr lang="en-US" dirty="0"/>
          </a:p>
          <a:p>
            <a:pPr marL="0" indent="0">
              <a:buNone/>
            </a:pPr>
            <a:r>
              <a:rPr lang="en-US" dirty="0"/>
              <a:t>在 Dynatrace </a:t>
            </a:r>
            <a:r>
              <a:rPr lang="en-US" dirty="0" err="1"/>
              <a:t>租户中</a:t>
            </a:r>
            <a:r>
              <a:rPr lang="en-US" dirty="0"/>
              <a:t>, </a:t>
            </a:r>
            <a:r>
              <a:rPr lang="en-US" dirty="0" err="1"/>
              <a:t>导航到"交易与服务</a:t>
            </a:r>
            <a:r>
              <a:rPr lang="en-US" dirty="0"/>
              <a:t>", </a:t>
            </a:r>
            <a:r>
              <a:rPr lang="en-US" dirty="0" err="1"/>
              <a:t>然后按</a:t>
            </a:r>
            <a:r>
              <a:rPr lang="en-US" dirty="0"/>
              <a:t>：[Kubernetes]</a:t>
            </a:r>
            <a:r>
              <a:rPr lang="en-US" dirty="0" err="1"/>
              <a:t>app:carts</a:t>
            </a:r>
            <a:r>
              <a:rPr lang="en-US" dirty="0"/>
              <a:t> and [Kubernetes]</a:t>
            </a:r>
            <a:r>
              <a:rPr lang="en-US" dirty="0" err="1"/>
              <a:t>environment:production</a:t>
            </a:r>
            <a:r>
              <a:rPr lang="en-US" dirty="0"/>
              <a:t> </a:t>
            </a:r>
          </a:p>
          <a:p>
            <a:pPr marL="0" indent="0">
              <a:buNone/>
            </a:pPr>
            <a:endParaRPr lang="en-US" dirty="0"/>
          </a:p>
        </p:txBody>
      </p:sp>
      <p:grpSp>
        <p:nvGrpSpPr>
          <p:cNvPr id="6" name="Group 5">
            <a:extLst>
              <a:ext uri="{FF2B5EF4-FFF2-40B4-BE49-F238E27FC236}">
                <a16:creationId xmlns:a16="http://schemas.microsoft.com/office/drawing/2014/main" id="{12D21AFF-5300-4144-B84D-A9DB55231561}"/>
              </a:ext>
            </a:extLst>
          </p:cNvPr>
          <p:cNvGrpSpPr/>
          <p:nvPr/>
        </p:nvGrpSpPr>
        <p:grpSpPr>
          <a:xfrm>
            <a:off x="1005840" y="4884862"/>
            <a:ext cx="6948994" cy="1973138"/>
            <a:chOff x="2331932" y="4444615"/>
            <a:chExt cx="7528136" cy="2329613"/>
          </a:xfrm>
        </p:grpSpPr>
        <p:pic>
          <p:nvPicPr>
            <p:cNvPr id="4" name="Picture 3">
              <a:extLst>
                <a:ext uri="{FF2B5EF4-FFF2-40B4-BE49-F238E27FC236}">
                  <a16:creationId xmlns:a16="http://schemas.microsoft.com/office/drawing/2014/main" id="{51FB7A64-CE1A-40FC-9C50-0757DFA1DB8D}"/>
                </a:ext>
              </a:extLst>
            </p:cNvPr>
            <p:cNvPicPr>
              <a:picLocks noChangeAspect="1"/>
            </p:cNvPicPr>
            <p:nvPr/>
          </p:nvPicPr>
          <p:blipFill rotWithShape="1">
            <a:blip r:embed="rId3"/>
            <a:srcRect t="21415" b="22326"/>
            <a:stretch/>
          </p:blipFill>
          <p:spPr>
            <a:xfrm>
              <a:off x="2331932" y="4444615"/>
              <a:ext cx="7528136" cy="2329613"/>
            </a:xfrm>
            <a:prstGeom prst="rect">
              <a:avLst/>
            </a:prstGeom>
            <a:ln>
              <a:solidFill>
                <a:schemeClr val="tx1"/>
              </a:solidFill>
            </a:ln>
          </p:spPr>
        </p:pic>
        <p:sp>
          <p:nvSpPr>
            <p:cNvPr id="5" name="Rectangle 4">
              <a:extLst>
                <a:ext uri="{FF2B5EF4-FFF2-40B4-BE49-F238E27FC236}">
                  <a16:creationId xmlns:a16="http://schemas.microsoft.com/office/drawing/2014/main" id="{78743728-5328-4F61-AB36-BD38D3835EC9}"/>
                </a:ext>
              </a:extLst>
            </p:cNvPr>
            <p:cNvSpPr/>
            <p:nvPr/>
          </p:nvSpPr>
          <p:spPr>
            <a:xfrm>
              <a:off x="4197427" y="6400799"/>
              <a:ext cx="3470313" cy="340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57339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2971B-3167-4D90-AB85-1C73AEC2B103}"/>
              </a:ext>
            </a:extLst>
          </p:cNvPr>
          <p:cNvSpPr>
            <a:spLocks noGrp="1"/>
          </p:cNvSpPr>
          <p:nvPr>
            <p:ph type="title"/>
          </p:nvPr>
        </p:nvSpPr>
        <p:spPr/>
        <p:txBody>
          <a:bodyPr/>
          <a:lstStyle/>
          <a:p>
            <a:r>
              <a:rPr lang="en-US" dirty="0"/>
              <a:t>调整异常检测（连续）</a:t>
            </a:r>
          </a:p>
        </p:txBody>
      </p:sp>
      <p:sp>
        <p:nvSpPr>
          <p:cNvPr id="3" name="Text Placeholder 2">
            <a:extLst>
              <a:ext uri="{FF2B5EF4-FFF2-40B4-BE49-F238E27FC236}">
                <a16:creationId xmlns:a16="http://schemas.microsoft.com/office/drawing/2014/main" id="{D898C581-6A90-4D06-AE1C-29BD586AD136}"/>
              </a:ext>
            </a:extLst>
          </p:cNvPr>
          <p:cNvSpPr>
            <a:spLocks noGrp="1"/>
          </p:cNvSpPr>
          <p:nvPr>
            <p:ph idx="1"/>
          </p:nvPr>
        </p:nvSpPr>
        <p:spPr/>
        <p:txBody>
          <a:bodyPr/>
          <a:lstStyle/>
          <a:p>
            <a:r>
              <a:rPr lang="en-US" dirty="0" err="1"/>
              <a:t>单击</a:t>
            </a:r>
            <a:r>
              <a:rPr lang="en-US" b="1" dirty="0"/>
              <a:t> </a:t>
            </a:r>
            <a:r>
              <a:rPr lang="en-US" b="1" dirty="0" err="1"/>
              <a:t>ItemsController</a:t>
            </a:r>
            <a:r>
              <a:rPr lang="en-US" b="1" dirty="0"/>
              <a:t> </a:t>
            </a:r>
            <a:r>
              <a:rPr lang="en-US" dirty="0"/>
              <a:t>然后在服务名称旁边的三个点 （ ... ） 上, </a:t>
            </a:r>
            <a:r>
              <a:rPr lang="en-US" dirty="0" err="1"/>
              <a:t>点击</a:t>
            </a:r>
            <a:r>
              <a:rPr lang="en-US" i="1" dirty="0"/>
              <a:t> Edit</a:t>
            </a:r>
          </a:p>
        </p:txBody>
      </p:sp>
      <p:pic>
        <p:nvPicPr>
          <p:cNvPr id="6" name="Picture 5">
            <a:extLst>
              <a:ext uri="{FF2B5EF4-FFF2-40B4-BE49-F238E27FC236}">
                <a16:creationId xmlns:a16="http://schemas.microsoft.com/office/drawing/2014/main" id="{81C58828-02DB-4C21-A68C-37614F91FF57}"/>
              </a:ext>
            </a:extLst>
          </p:cNvPr>
          <p:cNvPicPr>
            <a:picLocks noChangeAspect="1"/>
          </p:cNvPicPr>
          <p:nvPr/>
        </p:nvPicPr>
        <p:blipFill>
          <a:blip r:embed="rId3"/>
          <a:stretch>
            <a:fillRect/>
          </a:stretch>
        </p:blipFill>
        <p:spPr>
          <a:xfrm>
            <a:off x="1234290" y="2130424"/>
            <a:ext cx="8048625" cy="4362450"/>
          </a:xfrm>
          <a:prstGeom prst="rect">
            <a:avLst/>
          </a:prstGeom>
          <a:ln>
            <a:solidFill>
              <a:schemeClr val="tx1"/>
            </a:solidFill>
          </a:ln>
        </p:spPr>
      </p:pic>
    </p:spTree>
    <p:extLst>
      <p:ext uri="{BB962C8B-B14F-4D97-AF65-F5344CB8AC3E}">
        <p14:creationId xmlns:p14="http://schemas.microsoft.com/office/powerpoint/2010/main" val="2702891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2971B-3167-4D90-AB85-1C73AEC2B103}"/>
              </a:ext>
            </a:extLst>
          </p:cNvPr>
          <p:cNvSpPr>
            <a:spLocks noGrp="1"/>
          </p:cNvSpPr>
          <p:nvPr>
            <p:ph type="title"/>
          </p:nvPr>
        </p:nvSpPr>
        <p:spPr/>
        <p:txBody>
          <a:bodyPr/>
          <a:lstStyle/>
          <a:p>
            <a:r>
              <a:rPr lang="en-US" dirty="0" err="1"/>
              <a:t>调整异常检测（续</a:t>
            </a:r>
            <a:r>
              <a:rPr lang="en-US" dirty="0"/>
              <a:t>）</a:t>
            </a:r>
          </a:p>
        </p:txBody>
      </p:sp>
      <p:sp>
        <p:nvSpPr>
          <p:cNvPr id="3" name="Text Placeholder 2">
            <a:extLst>
              <a:ext uri="{FF2B5EF4-FFF2-40B4-BE49-F238E27FC236}">
                <a16:creationId xmlns:a16="http://schemas.microsoft.com/office/drawing/2014/main" id="{D898C581-6A90-4D06-AE1C-29BD586AD136}"/>
              </a:ext>
            </a:extLst>
          </p:cNvPr>
          <p:cNvSpPr>
            <a:spLocks noGrp="1"/>
          </p:cNvSpPr>
          <p:nvPr>
            <p:ph idx="1"/>
          </p:nvPr>
        </p:nvSpPr>
        <p:spPr/>
        <p:txBody>
          <a:bodyPr/>
          <a:lstStyle/>
          <a:p>
            <a:r>
              <a:rPr lang="en-US" dirty="0" err="1"/>
              <a:t>在下一个屏幕</a:t>
            </a:r>
            <a:r>
              <a:rPr lang="en-US" dirty="0"/>
              <a:t>, </a:t>
            </a:r>
            <a:r>
              <a:rPr lang="en-US" dirty="0" err="1"/>
              <a:t>编辑以下屏幕截图中所示的异常检测设置</a:t>
            </a:r>
            <a:endParaRPr lang="en-US" dirty="0"/>
          </a:p>
        </p:txBody>
      </p:sp>
      <p:grpSp>
        <p:nvGrpSpPr>
          <p:cNvPr id="8" name="Group 7">
            <a:extLst>
              <a:ext uri="{FF2B5EF4-FFF2-40B4-BE49-F238E27FC236}">
                <a16:creationId xmlns:a16="http://schemas.microsoft.com/office/drawing/2014/main" id="{A8A2144A-A429-476F-BA8C-8A700C5589B0}"/>
              </a:ext>
            </a:extLst>
          </p:cNvPr>
          <p:cNvGrpSpPr/>
          <p:nvPr/>
        </p:nvGrpSpPr>
        <p:grpSpPr>
          <a:xfrm>
            <a:off x="1215222" y="2080607"/>
            <a:ext cx="7969068" cy="3775166"/>
            <a:chOff x="1450353" y="2475162"/>
            <a:chExt cx="9291294" cy="4382838"/>
          </a:xfrm>
        </p:grpSpPr>
        <p:pic>
          <p:nvPicPr>
            <p:cNvPr id="4" name="Picture 3">
              <a:extLst>
                <a:ext uri="{FF2B5EF4-FFF2-40B4-BE49-F238E27FC236}">
                  <a16:creationId xmlns:a16="http://schemas.microsoft.com/office/drawing/2014/main" id="{744716A4-1AC8-4976-B919-C101CB1043BE}"/>
                </a:ext>
              </a:extLst>
            </p:cNvPr>
            <p:cNvPicPr>
              <a:picLocks noChangeAspect="1"/>
            </p:cNvPicPr>
            <p:nvPr/>
          </p:nvPicPr>
          <p:blipFill>
            <a:blip r:embed="rId3"/>
            <a:stretch>
              <a:fillRect/>
            </a:stretch>
          </p:blipFill>
          <p:spPr>
            <a:xfrm>
              <a:off x="1450353" y="2475162"/>
              <a:ext cx="9291294" cy="4382838"/>
            </a:xfrm>
            <a:prstGeom prst="rect">
              <a:avLst/>
            </a:prstGeom>
            <a:ln>
              <a:solidFill>
                <a:schemeClr val="tx1"/>
              </a:solidFill>
            </a:ln>
          </p:spPr>
        </p:pic>
        <p:sp>
          <p:nvSpPr>
            <p:cNvPr id="5" name="Rectangle 4">
              <a:extLst>
                <a:ext uri="{FF2B5EF4-FFF2-40B4-BE49-F238E27FC236}">
                  <a16:creationId xmlns:a16="http://schemas.microsoft.com/office/drawing/2014/main" id="{5533A5A9-FF20-4864-91F4-4727D7C0729B}"/>
                </a:ext>
              </a:extLst>
            </p:cNvPr>
            <p:cNvSpPr/>
            <p:nvPr/>
          </p:nvSpPr>
          <p:spPr>
            <a:xfrm>
              <a:off x="3767768" y="3272010"/>
              <a:ext cx="2489812" cy="4957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66D0DDC-43E3-4864-846F-227209B6B161}"/>
                </a:ext>
              </a:extLst>
            </p:cNvPr>
            <p:cNvSpPr/>
            <p:nvPr/>
          </p:nvSpPr>
          <p:spPr>
            <a:xfrm>
              <a:off x="3767768" y="5600412"/>
              <a:ext cx="5651653" cy="1257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2083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err="1"/>
              <a:t>启动活动</a:t>
            </a:r>
            <a:r>
              <a:rPr lang="en-US" dirty="0"/>
              <a:t> playbook</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p:txBody>
          <a:bodyPr>
            <a:normAutofit/>
          </a:bodyPr>
          <a:lstStyle/>
          <a:p>
            <a:r>
              <a:rPr lang="en-US" dirty="0" err="1"/>
              <a:t>导航回</a:t>
            </a:r>
            <a:r>
              <a:rPr lang="en-US" dirty="0"/>
              <a:t> Ansible Tower UI</a:t>
            </a:r>
          </a:p>
          <a:p>
            <a:r>
              <a:rPr lang="en-US" dirty="0" err="1"/>
              <a:t>从侧菜单中</a:t>
            </a:r>
            <a:r>
              <a:rPr lang="en-US" dirty="0"/>
              <a:t>, </a:t>
            </a:r>
            <a:r>
              <a:rPr lang="en-US" dirty="0" err="1"/>
              <a:t>导航到</a:t>
            </a:r>
            <a:r>
              <a:rPr lang="en-US" dirty="0"/>
              <a:t> Resource </a:t>
            </a:r>
            <a:r>
              <a:rPr lang="en-US" dirty="0">
                <a:sym typeface="Wingdings" panose="05000000000000000000" pitchFamily="2" charset="2"/>
              </a:rPr>
              <a:t> Templates</a:t>
            </a:r>
            <a:endParaRPr lang="en-US" dirty="0"/>
          </a:p>
          <a:p>
            <a:r>
              <a:rPr lang="en-US" dirty="0" err="1"/>
              <a:t>点击”火箭”图标启动</a:t>
            </a:r>
            <a:r>
              <a:rPr lang="en-US" dirty="0"/>
              <a:t> start-campaign playbook</a:t>
            </a:r>
          </a:p>
          <a:p>
            <a:r>
              <a:rPr lang="en-US" dirty="0" err="1"/>
              <a:t>在提示弹出窗口上点击“Next</a:t>
            </a:r>
            <a:r>
              <a:rPr lang="en-US" dirty="0"/>
              <a:t>", </a:t>
            </a:r>
            <a:r>
              <a:rPr lang="en-US" dirty="0" err="1"/>
              <a:t>然后启动</a:t>
            </a:r>
            <a:endParaRPr lang="en-US" dirty="0"/>
          </a:p>
          <a:p>
            <a:r>
              <a:rPr lang="en-US" dirty="0"/>
              <a:t>当 </a:t>
            </a:r>
            <a:r>
              <a:rPr lang="en-US" dirty="0" err="1"/>
              <a:t>playbook运行时</a:t>
            </a:r>
            <a:r>
              <a:rPr lang="en-US" dirty="0"/>
              <a:t>, </a:t>
            </a:r>
            <a:r>
              <a:rPr lang="en-US" dirty="0" err="1"/>
              <a:t>将显示输出。验证回顾是否显示</a:t>
            </a:r>
            <a:r>
              <a:rPr lang="en-US" dirty="0"/>
              <a:t> OK=2	</a:t>
            </a:r>
          </a:p>
          <a:p>
            <a:endParaRPr lang="en-US" dirty="0"/>
          </a:p>
          <a:p>
            <a:endParaRPr lang="en-US" dirty="0"/>
          </a:p>
        </p:txBody>
      </p:sp>
      <p:pic>
        <p:nvPicPr>
          <p:cNvPr id="5" name="Picture 4">
            <a:extLst>
              <a:ext uri="{FF2B5EF4-FFF2-40B4-BE49-F238E27FC236}">
                <a16:creationId xmlns:a16="http://schemas.microsoft.com/office/drawing/2014/main" id="{9335CA06-15F0-A54E-B196-C97148E4D57B}"/>
              </a:ext>
            </a:extLst>
          </p:cNvPr>
          <p:cNvPicPr>
            <a:picLocks noChangeAspect="1"/>
          </p:cNvPicPr>
          <p:nvPr/>
        </p:nvPicPr>
        <p:blipFill>
          <a:blip r:embed="rId3"/>
          <a:stretch>
            <a:fillRect/>
          </a:stretch>
        </p:blipFill>
        <p:spPr>
          <a:xfrm>
            <a:off x="6753497" y="125343"/>
            <a:ext cx="5341526" cy="2088555"/>
          </a:xfrm>
          <a:prstGeom prst="rect">
            <a:avLst/>
          </a:prstGeom>
        </p:spPr>
      </p:pic>
      <p:pic>
        <p:nvPicPr>
          <p:cNvPr id="9" name="Picture 8">
            <a:extLst>
              <a:ext uri="{FF2B5EF4-FFF2-40B4-BE49-F238E27FC236}">
                <a16:creationId xmlns:a16="http://schemas.microsoft.com/office/drawing/2014/main" id="{E531D513-CE51-884C-A33C-8D3FB7DE6663}"/>
              </a:ext>
            </a:extLst>
          </p:cNvPr>
          <p:cNvPicPr>
            <a:picLocks noChangeAspect="1"/>
          </p:cNvPicPr>
          <p:nvPr/>
        </p:nvPicPr>
        <p:blipFill>
          <a:blip r:embed="rId4"/>
          <a:stretch>
            <a:fillRect/>
          </a:stretch>
        </p:blipFill>
        <p:spPr>
          <a:xfrm>
            <a:off x="1233916" y="4473855"/>
            <a:ext cx="5335519" cy="1703108"/>
          </a:xfrm>
          <a:prstGeom prst="rect">
            <a:avLst/>
          </a:prstGeom>
        </p:spPr>
      </p:pic>
    </p:spTree>
    <p:extLst>
      <p:ext uri="{BB962C8B-B14F-4D97-AF65-F5344CB8AC3E}">
        <p14:creationId xmlns:p14="http://schemas.microsoft.com/office/powerpoint/2010/main" val="134468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3EEA-3B2F-1742-A5AE-58B1158D49DD}"/>
              </a:ext>
            </a:extLst>
          </p:cNvPr>
          <p:cNvSpPr>
            <a:spLocks noGrp="1"/>
          </p:cNvSpPr>
          <p:nvPr>
            <p:ph type="title"/>
          </p:nvPr>
        </p:nvSpPr>
        <p:spPr/>
        <p:txBody>
          <a:bodyPr>
            <a:normAutofit/>
          </a:bodyPr>
          <a:lstStyle/>
          <a:p>
            <a:r>
              <a:rPr lang="en-US" sz="3200" dirty="0" err="1">
                <a:latin typeface="Bernina Sans" pitchFamily="2" charset="77"/>
              </a:rPr>
              <a:t>袜子店</a:t>
            </a:r>
            <a:r>
              <a:rPr lang="zh-TW" altLang="en-US" sz="3200" dirty="0">
                <a:latin typeface="Bernina Sans" pitchFamily="2" charset="77"/>
              </a:rPr>
              <a:t>架构</a:t>
            </a:r>
            <a:endParaRPr lang="en-US" sz="3200" dirty="0">
              <a:latin typeface="Bernina Sans" pitchFamily="2" charset="77"/>
            </a:endParaRPr>
          </a:p>
        </p:txBody>
      </p:sp>
      <p:pic>
        <p:nvPicPr>
          <p:cNvPr id="5" name="Content Placeholder 4">
            <a:extLst>
              <a:ext uri="{FF2B5EF4-FFF2-40B4-BE49-F238E27FC236}">
                <a16:creationId xmlns:a16="http://schemas.microsoft.com/office/drawing/2014/main" id="{BF5B7D4B-8E16-49D9-B966-13D79F529034}"/>
              </a:ext>
            </a:extLst>
          </p:cNvPr>
          <p:cNvPicPr>
            <a:picLocks noGrp="1" noChangeAspect="1"/>
          </p:cNvPicPr>
          <p:nvPr>
            <p:ph idx="1"/>
          </p:nvPr>
        </p:nvPicPr>
        <p:blipFill>
          <a:blip r:embed="rId3"/>
          <a:stretch>
            <a:fillRect/>
          </a:stretch>
        </p:blipFill>
        <p:spPr>
          <a:xfrm>
            <a:off x="2839650" y="1524000"/>
            <a:ext cx="6512700" cy="4652963"/>
          </a:xfrm>
          <a:prstGeom prst="rect">
            <a:avLst/>
          </a:prstGeom>
        </p:spPr>
      </p:pic>
    </p:spTree>
    <p:extLst>
      <p:ext uri="{BB962C8B-B14F-4D97-AF65-F5344CB8AC3E}">
        <p14:creationId xmlns:p14="http://schemas.microsoft.com/office/powerpoint/2010/main" val="39918107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观察促销活动</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p:txBody>
          <a:bodyPr>
            <a:normAutofit/>
          </a:bodyPr>
          <a:lstStyle/>
          <a:p>
            <a:r>
              <a:rPr lang="en-US" dirty="0"/>
              <a:t>在 Dynatrace </a:t>
            </a:r>
            <a:r>
              <a:rPr lang="en-US" dirty="0" err="1"/>
              <a:t>控制台中</a:t>
            </a:r>
            <a:r>
              <a:rPr lang="en-US" dirty="0"/>
              <a:t>, </a:t>
            </a:r>
            <a:r>
              <a:rPr lang="en-US" dirty="0" err="1"/>
              <a:t>导航到</a:t>
            </a:r>
            <a:r>
              <a:rPr lang="en-US" dirty="0"/>
              <a:t> “Transaction &amp; Service” </a:t>
            </a:r>
            <a:r>
              <a:rPr lang="en-US" dirty="0" err="1"/>
              <a:t>并深入到生产中项目控制器服务</a:t>
            </a:r>
            <a:endParaRPr lang="en-US" dirty="0"/>
          </a:p>
          <a:p>
            <a:pPr lvl="1"/>
            <a:r>
              <a:rPr lang="en-US" dirty="0"/>
              <a:t>提示 ： </a:t>
            </a:r>
            <a:r>
              <a:rPr lang="en-US" dirty="0" err="1"/>
              <a:t>按标签筛选</a:t>
            </a:r>
            <a:r>
              <a:rPr lang="en-US" dirty="0"/>
              <a:t>  -  [Kubernetes]</a:t>
            </a:r>
            <a:r>
              <a:rPr lang="en-US" dirty="0" err="1"/>
              <a:t>stage:prod</a:t>
            </a:r>
            <a:r>
              <a:rPr lang="en-US" dirty="0"/>
              <a:t>  </a:t>
            </a:r>
            <a:r>
              <a:rPr lang="en-US" dirty="0" err="1"/>
              <a:t>仅显示生产中</a:t>
            </a:r>
            <a:r>
              <a:rPr lang="zh-TW" altLang="en-US" dirty="0"/>
              <a:t>的</a:t>
            </a:r>
            <a:r>
              <a:rPr lang="en-US" dirty="0" err="1"/>
              <a:t>服务</a:t>
            </a:r>
            <a:endParaRPr lang="en-US" dirty="0"/>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2AA571AB-34DE-E043-85CF-231234857BBC}"/>
              </a:ext>
            </a:extLst>
          </p:cNvPr>
          <p:cNvPicPr>
            <a:picLocks noChangeAspect="1"/>
          </p:cNvPicPr>
          <p:nvPr/>
        </p:nvPicPr>
        <p:blipFill>
          <a:blip r:embed="rId3"/>
          <a:stretch>
            <a:fillRect/>
          </a:stretch>
        </p:blipFill>
        <p:spPr>
          <a:xfrm>
            <a:off x="1636868" y="3052230"/>
            <a:ext cx="7228009" cy="3897456"/>
          </a:xfrm>
          <a:prstGeom prst="rect">
            <a:avLst/>
          </a:prstGeom>
          <a:ln>
            <a:solidFill>
              <a:schemeClr val="tx1">
                <a:lumMod val="50000"/>
                <a:lumOff val="50000"/>
              </a:schemeClr>
            </a:solidFill>
          </a:ln>
        </p:spPr>
      </p:pic>
      <p:sp>
        <p:nvSpPr>
          <p:cNvPr id="7" name="Rectangle 6">
            <a:extLst>
              <a:ext uri="{FF2B5EF4-FFF2-40B4-BE49-F238E27FC236}">
                <a16:creationId xmlns:a16="http://schemas.microsoft.com/office/drawing/2014/main" id="{19089DA9-1F59-F14D-8223-DA4C9595E0E8}"/>
              </a:ext>
            </a:extLst>
          </p:cNvPr>
          <p:cNvSpPr/>
          <p:nvPr/>
        </p:nvSpPr>
        <p:spPr>
          <a:xfrm>
            <a:off x="2798099" y="4229064"/>
            <a:ext cx="2175164" cy="2455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403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观察促销活动</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a:xfrm>
            <a:off x="838200" y="1524000"/>
            <a:ext cx="4334691" cy="4652963"/>
          </a:xfrm>
        </p:spPr>
        <p:txBody>
          <a:bodyPr/>
          <a:lstStyle/>
          <a:p>
            <a:r>
              <a:rPr lang="en-US" dirty="0" err="1"/>
              <a:t>查看</a:t>
            </a:r>
            <a:r>
              <a:rPr lang="en-US" dirty="0"/>
              <a:t> Service </a:t>
            </a:r>
            <a:r>
              <a:rPr lang="en-US" dirty="0" err="1"/>
              <a:t>事件</a:t>
            </a:r>
            <a:endParaRPr lang="en-US" dirty="0"/>
          </a:p>
          <a:p>
            <a:r>
              <a:rPr lang="en-US" dirty="0" err="1"/>
              <a:t>当促销率</a:t>
            </a:r>
            <a:r>
              <a:rPr lang="zh-TW" altLang="en-US" dirty="0"/>
              <a:t>变</a:t>
            </a:r>
            <a:r>
              <a:rPr lang="en-US" dirty="0"/>
              <a:t>更</a:t>
            </a:r>
            <a:r>
              <a:rPr lang="zh-TW" altLang="en-US" dirty="0"/>
              <a:t>至</a:t>
            </a:r>
            <a:r>
              <a:rPr lang="en-US" dirty="0"/>
              <a:t> 50% 时, “Start Campaign</a:t>
            </a:r>
            <a:r>
              <a:rPr lang="en-US" altLang="zh-TW" dirty="0"/>
              <a:t>” playbook </a:t>
            </a:r>
            <a:r>
              <a:rPr lang="en-US" dirty="0" err="1"/>
              <a:t>已通知</a:t>
            </a:r>
            <a:r>
              <a:rPr lang="en-US" dirty="0"/>
              <a:t> Dynatrace</a:t>
            </a:r>
          </a:p>
          <a:p>
            <a:endParaRPr lang="en-US" dirty="0"/>
          </a:p>
        </p:txBody>
      </p:sp>
      <p:pic>
        <p:nvPicPr>
          <p:cNvPr id="5" name="Picture 4">
            <a:extLst>
              <a:ext uri="{FF2B5EF4-FFF2-40B4-BE49-F238E27FC236}">
                <a16:creationId xmlns:a16="http://schemas.microsoft.com/office/drawing/2014/main" id="{2F6D4E28-C3CE-3843-A099-AABD334F8B12}"/>
              </a:ext>
            </a:extLst>
          </p:cNvPr>
          <p:cNvPicPr>
            <a:picLocks noChangeAspect="1"/>
          </p:cNvPicPr>
          <p:nvPr/>
        </p:nvPicPr>
        <p:blipFill>
          <a:blip r:embed="rId3"/>
          <a:stretch>
            <a:fillRect/>
          </a:stretch>
        </p:blipFill>
        <p:spPr>
          <a:xfrm>
            <a:off x="6262255" y="1524000"/>
            <a:ext cx="5555673" cy="4651261"/>
          </a:xfrm>
          <a:prstGeom prst="rect">
            <a:avLst/>
          </a:prstGeom>
          <a:ln>
            <a:solidFill>
              <a:schemeClr val="tx1">
                <a:lumMod val="50000"/>
                <a:lumOff val="50000"/>
              </a:schemeClr>
            </a:solidFill>
          </a:ln>
        </p:spPr>
      </p:pic>
    </p:spTree>
    <p:extLst>
      <p:ext uri="{BB962C8B-B14F-4D97-AF65-F5344CB8AC3E}">
        <p14:creationId xmlns:p14="http://schemas.microsoft.com/office/powerpoint/2010/main" val="1455136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观察促销活动</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a:xfrm>
            <a:off x="838200" y="1524000"/>
            <a:ext cx="5221637" cy="4652963"/>
          </a:xfrm>
        </p:spPr>
        <p:txBody>
          <a:bodyPr>
            <a:normAutofit/>
          </a:bodyPr>
          <a:lstStyle/>
          <a:p>
            <a:r>
              <a:rPr lang="en-US" dirty="0" err="1"/>
              <a:t>您应该看到故障率增加</a:t>
            </a:r>
            <a:r>
              <a:rPr lang="en-US" dirty="0"/>
              <a:t>, </a:t>
            </a:r>
            <a:r>
              <a:rPr lang="en-US" dirty="0" err="1"/>
              <a:t>最终导致</a:t>
            </a:r>
            <a:r>
              <a:rPr lang="en-US" dirty="0"/>
              <a:t> Dynatrace 检测到问题</a:t>
            </a:r>
          </a:p>
          <a:p>
            <a:pPr lvl="1"/>
            <a:r>
              <a:rPr lang="en-US" dirty="0"/>
              <a:t>您可能需要刷新浏览器几次</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D9F6A64F-CF08-874D-A76B-494C3E1FF57A}"/>
              </a:ext>
            </a:extLst>
          </p:cNvPr>
          <p:cNvPicPr>
            <a:picLocks noChangeAspect="1"/>
          </p:cNvPicPr>
          <p:nvPr/>
        </p:nvPicPr>
        <p:blipFill>
          <a:blip r:embed="rId3"/>
          <a:stretch>
            <a:fillRect/>
          </a:stretch>
        </p:blipFill>
        <p:spPr>
          <a:xfrm>
            <a:off x="6210300" y="1560230"/>
            <a:ext cx="5437909" cy="2529260"/>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A066DC05-4910-0B4A-8DFE-0F4549872750}"/>
              </a:ext>
            </a:extLst>
          </p:cNvPr>
          <p:cNvPicPr>
            <a:picLocks noChangeAspect="1"/>
          </p:cNvPicPr>
          <p:nvPr/>
        </p:nvPicPr>
        <p:blipFill>
          <a:blip r:embed="rId4"/>
          <a:stretch>
            <a:fillRect/>
          </a:stretch>
        </p:blipFill>
        <p:spPr>
          <a:xfrm>
            <a:off x="3875809" y="4686300"/>
            <a:ext cx="7772400" cy="1295400"/>
          </a:xfrm>
          <a:prstGeom prst="rect">
            <a:avLst/>
          </a:prstGeom>
          <a:ln>
            <a:solidFill>
              <a:schemeClr val="tx1">
                <a:lumMod val="50000"/>
                <a:lumOff val="50000"/>
              </a:schemeClr>
            </a:solidFill>
          </a:ln>
        </p:spPr>
      </p:pic>
    </p:spTree>
    <p:extLst>
      <p:ext uri="{BB962C8B-B14F-4D97-AF65-F5344CB8AC3E}">
        <p14:creationId xmlns:p14="http://schemas.microsoft.com/office/powerpoint/2010/main" val="32328711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err="1"/>
              <a:t>观察自动修复</a:t>
            </a:r>
            <a:r>
              <a:rPr lang="en-US" dirty="0"/>
              <a:t> playbook </a:t>
            </a:r>
            <a:r>
              <a:rPr lang="en-US" dirty="0" err="1"/>
              <a:t>操作</a:t>
            </a:r>
            <a:endParaRPr lang="en-US" dirty="0"/>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a:xfrm>
            <a:off x="838200" y="1524000"/>
            <a:ext cx="5273842" cy="4652963"/>
          </a:xfrm>
        </p:spPr>
        <p:txBody>
          <a:bodyPr>
            <a:normAutofit/>
          </a:bodyPr>
          <a:lstStyle/>
          <a:p>
            <a:r>
              <a:rPr lang="en-US" dirty="0" err="1"/>
              <a:t>返回</a:t>
            </a:r>
            <a:r>
              <a:rPr lang="en-US" dirty="0"/>
              <a:t> Service </a:t>
            </a:r>
            <a:r>
              <a:rPr lang="en-US" dirty="0" err="1"/>
              <a:t>视图</a:t>
            </a:r>
            <a:endParaRPr lang="en-US" dirty="0"/>
          </a:p>
          <a:p>
            <a:r>
              <a:rPr lang="en-US" dirty="0" err="1"/>
              <a:t>注释部分将显示</a:t>
            </a:r>
            <a:r>
              <a:rPr lang="en-US" dirty="0"/>
              <a:t> Ansible Tower </a:t>
            </a:r>
            <a:r>
              <a:rPr lang="en-US" dirty="0" err="1"/>
              <a:t>采取的补救措施</a:t>
            </a:r>
            <a:endParaRPr lang="en-US" dirty="0"/>
          </a:p>
        </p:txBody>
      </p:sp>
      <p:pic>
        <p:nvPicPr>
          <p:cNvPr id="4" name="Picture 3">
            <a:extLst>
              <a:ext uri="{FF2B5EF4-FFF2-40B4-BE49-F238E27FC236}">
                <a16:creationId xmlns:a16="http://schemas.microsoft.com/office/drawing/2014/main" id="{1EF5D6BF-41F7-CC47-853C-BBF0E8FEAB81}"/>
              </a:ext>
            </a:extLst>
          </p:cNvPr>
          <p:cNvPicPr>
            <a:picLocks noChangeAspect="1"/>
          </p:cNvPicPr>
          <p:nvPr/>
        </p:nvPicPr>
        <p:blipFill>
          <a:blip r:embed="rId3"/>
          <a:stretch>
            <a:fillRect/>
          </a:stretch>
        </p:blipFill>
        <p:spPr>
          <a:xfrm>
            <a:off x="6325818" y="1195764"/>
            <a:ext cx="5592618" cy="5413784"/>
          </a:xfrm>
          <a:prstGeom prst="rect">
            <a:avLst/>
          </a:prstGeom>
        </p:spPr>
      </p:pic>
      <p:sp>
        <p:nvSpPr>
          <p:cNvPr id="6" name="Rectangle 5">
            <a:extLst>
              <a:ext uri="{FF2B5EF4-FFF2-40B4-BE49-F238E27FC236}">
                <a16:creationId xmlns:a16="http://schemas.microsoft.com/office/drawing/2014/main" id="{275378C1-8F60-9D44-B44C-3658257C71F1}"/>
              </a:ext>
            </a:extLst>
          </p:cNvPr>
          <p:cNvSpPr/>
          <p:nvPr/>
        </p:nvSpPr>
        <p:spPr>
          <a:xfrm>
            <a:off x="6465808" y="5251509"/>
            <a:ext cx="3235901" cy="1159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2410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A1D6B-B351-1A46-8A02-30DA23EB5D6E}"/>
              </a:ext>
            </a:extLst>
          </p:cNvPr>
          <p:cNvPicPr>
            <a:picLocks noChangeAspect="1"/>
          </p:cNvPicPr>
          <p:nvPr/>
        </p:nvPicPr>
        <p:blipFill>
          <a:blip r:embed="rId3"/>
          <a:stretch>
            <a:fillRect/>
          </a:stretch>
        </p:blipFill>
        <p:spPr>
          <a:xfrm>
            <a:off x="5113652" y="1185100"/>
            <a:ext cx="6153150" cy="5421906"/>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err="1"/>
              <a:t>观察自动修复行动</a:t>
            </a:r>
            <a:r>
              <a:rPr lang="en-US" dirty="0"/>
              <a:t> playbook </a:t>
            </a:r>
            <a:r>
              <a:rPr lang="en-US" dirty="0" err="1"/>
              <a:t>操作</a:t>
            </a:r>
            <a:endParaRPr lang="en-US" dirty="0"/>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a:xfrm>
            <a:off x="838200" y="1524000"/>
            <a:ext cx="4050726" cy="4652963"/>
          </a:xfrm>
        </p:spPr>
        <p:txBody>
          <a:bodyPr>
            <a:normAutofit/>
          </a:bodyPr>
          <a:lstStyle/>
          <a:p>
            <a:r>
              <a:rPr lang="en-US" dirty="0" err="1"/>
              <a:t>在问题中向下钻取</a:t>
            </a:r>
            <a:endParaRPr lang="en-US" dirty="0"/>
          </a:p>
          <a:p>
            <a:r>
              <a:rPr lang="en-US" dirty="0" err="1"/>
              <a:t>您将看到由</a:t>
            </a:r>
            <a:r>
              <a:rPr lang="en-US" dirty="0"/>
              <a:t> Ansible Tower </a:t>
            </a:r>
            <a:r>
              <a:rPr lang="en-US" dirty="0" err="1"/>
              <a:t>报告的新配置更改事件</a:t>
            </a:r>
            <a:endParaRPr lang="en-US" dirty="0"/>
          </a:p>
          <a:p>
            <a:r>
              <a:rPr lang="en-US" dirty="0"/>
              <a:t>促销率已设置为 0%, </a:t>
            </a:r>
            <a:r>
              <a:rPr lang="en-US" dirty="0" err="1"/>
              <a:t>以修复事务失败</a:t>
            </a:r>
            <a:endParaRPr lang="en-US" dirty="0"/>
          </a:p>
          <a:p>
            <a:pPr marL="0" indent="0">
              <a:buNone/>
            </a:pPr>
            <a:r>
              <a:rPr lang="en-US" dirty="0"/>
              <a:t>	</a:t>
            </a:r>
          </a:p>
          <a:p>
            <a:endParaRPr lang="en-US" dirty="0"/>
          </a:p>
          <a:p>
            <a:endParaRPr lang="en-US" dirty="0"/>
          </a:p>
        </p:txBody>
      </p:sp>
    </p:spTree>
    <p:extLst>
      <p:ext uri="{BB962C8B-B14F-4D97-AF65-F5344CB8AC3E}">
        <p14:creationId xmlns:p14="http://schemas.microsoft.com/office/powerpoint/2010/main" val="12050181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观察自动修复行动手册操作</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p:txBody>
          <a:bodyPr>
            <a:normAutofit/>
          </a:bodyPr>
          <a:lstStyle/>
          <a:p>
            <a:r>
              <a:rPr lang="en-US" dirty="0"/>
              <a:t>在 Ansible Tower </a:t>
            </a:r>
            <a:r>
              <a:rPr lang="en-US" dirty="0" err="1"/>
              <a:t>中执行的作业</a:t>
            </a:r>
            <a:endParaRPr lang="en-US" dirty="0"/>
          </a:p>
          <a:p>
            <a:pPr lvl="1"/>
            <a:r>
              <a:rPr lang="en-US" dirty="0"/>
              <a:t>启动活动（设定比率为 50%）</a:t>
            </a:r>
          </a:p>
          <a:p>
            <a:pPr lvl="1"/>
            <a:r>
              <a:rPr lang="en-US" dirty="0"/>
              <a:t>修复</a:t>
            </a:r>
          </a:p>
          <a:p>
            <a:pPr lvl="2"/>
            <a:r>
              <a:rPr lang="en-US" dirty="0" err="1"/>
              <a:t>将注释推送到</a:t>
            </a:r>
            <a:r>
              <a:rPr lang="en-US" dirty="0"/>
              <a:t> Dynatrace </a:t>
            </a:r>
            <a:r>
              <a:rPr lang="en-US" dirty="0" err="1"/>
              <a:t>问题</a:t>
            </a:r>
            <a:endParaRPr lang="en-US" dirty="0"/>
          </a:p>
          <a:p>
            <a:pPr lvl="2"/>
            <a:r>
              <a:rPr lang="en-US" dirty="0"/>
              <a:t>检索问题详细信息</a:t>
            </a:r>
          </a:p>
          <a:p>
            <a:pPr lvl="2"/>
            <a:r>
              <a:rPr lang="en-US" dirty="0"/>
              <a:t>启动与问题上下文相关的补救操作</a:t>
            </a:r>
          </a:p>
          <a:p>
            <a:pPr lvl="2"/>
            <a:r>
              <a:rPr lang="en-US" dirty="0" err="1"/>
              <a:t>更新</a:t>
            </a:r>
            <a:r>
              <a:rPr lang="en-US" dirty="0"/>
              <a:t> Dynatrace </a:t>
            </a:r>
            <a:r>
              <a:rPr lang="en-US" dirty="0" err="1"/>
              <a:t>问题</a:t>
            </a:r>
            <a:endParaRPr lang="en-US" dirty="0"/>
          </a:p>
          <a:p>
            <a:pPr lvl="1"/>
            <a:r>
              <a:rPr lang="en-US" dirty="0"/>
              <a:t>停止活动（设定速率为 0%）</a:t>
            </a:r>
          </a:p>
          <a:p>
            <a:pPr marL="0" indent="0">
              <a:buNone/>
            </a:pPr>
            <a:r>
              <a:rPr lang="en-US" dirty="0"/>
              <a:t>	</a:t>
            </a:r>
          </a:p>
          <a:p>
            <a:endParaRPr lang="en-US" dirty="0"/>
          </a:p>
          <a:p>
            <a:endParaRPr lang="en-US" dirty="0"/>
          </a:p>
        </p:txBody>
      </p:sp>
      <p:pic>
        <p:nvPicPr>
          <p:cNvPr id="6" name="Picture 5">
            <a:extLst>
              <a:ext uri="{FF2B5EF4-FFF2-40B4-BE49-F238E27FC236}">
                <a16:creationId xmlns:a16="http://schemas.microsoft.com/office/drawing/2014/main" id="{1EE4B9AC-6F29-2A41-97B8-3390E1362247}"/>
              </a:ext>
            </a:extLst>
          </p:cNvPr>
          <p:cNvPicPr>
            <a:picLocks noChangeAspect="1"/>
          </p:cNvPicPr>
          <p:nvPr/>
        </p:nvPicPr>
        <p:blipFill>
          <a:blip r:embed="rId3"/>
          <a:stretch>
            <a:fillRect/>
          </a:stretch>
        </p:blipFill>
        <p:spPr>
          <a:xfrm>
            <a:off x="6418696" y="1279059"/>
            <a:ext cx="4484832" cy="5213815"/>
          </a:xfrm>
          <a:prstGeom prst="rect">
            <a:avLst/>
          </a:prstGeom>
          <a:ln>
            <a:solidFill>
              <a:schemeClr val="tx1">
                <a:lumMod val="50000"/>
                <a:lumOff val="50000"/>
              </a:schemeClr>
            </a:solidFill>
          </a:ln>
        </p:spPr>
      </p:pic>
    </p:spTree>
    <p:extLst>
      <p:ext uri="{BB962C8B-B14F-4D97-AF65-F5344CB8AC3E}">
        <p14:creationId xmlns:p14="http://schemas.microsoft.com/office/powerpoint/2010/main" val="166588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err="1"/>
              <a:t>就是这样！问题自动解决</a:t>
            </a:r>
            <a:endParaRPr lang="en-US" dirty="0"/>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p:txBody>
          <a:bodyPr>
            <a:normAutofit/>
          </a:bodyPr>
          <a:lstStyle/>
          <a:p>
            <a:r>
              <a:rPr lang="en-US" dirty="0"/>
              <a:t>查看服务故障率。已返回为 0%</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1A8F365B-F805-0C45-9FE2-6BFF48EC4B89}"/>
              </a:ext>
            </a:extLst>
          </p:cNvPr>
          <p:cNvPicPr>
            <a:picLocks noChangeAspect="1"/>
          </p:cNvPicPr>
          <p:nvPr/>
        </p:nvPicPr>
        <p:blipFill>
          <a:blip r:embed="rId3"/>
          <a:stretch>
            <a:fillRect/>
          </a:stretch>
        </p:blipFill>
        <p:spPr>
          <a:xfrm>
            <a:off x="1211695" y="2181513"/>
            <a:ext cx="9541825" cy="4269795"/>
          </a:xfrm>
          <a:prstGeom prst="rect">
            <a:avLst/>
          </a:prstGeom>
          <a:ln>
            <a:solidFill>
              <a:schemeClr val="tx1">
                <a:lumMod val="50000"/>
                <a:lumOff val="50000"/>
              </a:schemeClr>
            </a:solidFill>
          </a:ln>
        </p:spPr>
      </p:pic>
    </p:spTree>
    <p:extLst>
      <p:ext uri="{BB962C8B-B14F-4D97-AF65-F5344CB8AC3E}">
        <p14:creationId xmlns:p14="http://schemas.microsoft.com/office/powerpoint/2010/main" val="58263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926E-BDE6-E54F-A7C8-2565E8350F80}"/>
              </a:ext>
            </a:extLst>
          </p:cNvPr>
          <p:cNvSpPr>
            <a:spLocks noGrp="1"/>
          </p:cNvSpPr>
          <p:nvPr>
            <p:ph type="title"/>
          </p:nvPr>
        </p:nvSpPr>
        <p:spPr/>
        <p:txBody>
          <a:bodyPr/>
          <a:lstStyle/>
          <a:p>
            <a:r>
              <a:rPr lang="en-US" dirty="0"/>
              <a:t>Runbook 自动化工作流概述</a:t>
            </a:r>
          </a:p>
        </p:txBody>
      </p:sp>
      <p:cxnSp>
        <p:nvCxnSpPr>
          <p:cNvPr id="5" name="Straight Connector 4">
            <a:extLst>
              <a:ext uri="{FF2B5EF4-FFF2-40B4-BE49-F238E27FC236}">
                <a16:creationId xmlns:a16="http://schemas.microsoft.com/office/drawing/2014/main" id="{E7887FE6-953A-4B02-B0F8-4CF3E3399205}"/>
              </a:ext>
            </a:extLst>
          </p:cNvPr>
          <p:cNvCxnSpPr>
            <a:cxnSpLocks/>
          </p:cNvCxnSpPr>
          <p:nvPr/>
        </p:nvCxnSpPr>
        <p:spPr>
          <a:xfrm>
            <a:off x="5184267" y="2238775"/>
            <a:ext cx="0" cy="4175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938C05-6956-4B75-B201-10C29D0586FC}"/>
              </a:ext>
            </a:extLst>
          </p:cNvPr>
          <p:cNvCxnSpPr>
            <a:cxnSpLocks/>
          </p:cNvCxnSpPr>
          <p:nvPr/>
        </p:nvCxnSpPr>
        <p:spPr>
          <a:xfrm>
            <a:off x="7469784" y="2302848"/>
            <a:ext cx="0" cy="4111014"/>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94D7774-5D7A-41CD-BD0C-3CE766098B1C}"/>
              </a:ext>
            </a:extLst>
          </p:cNvPr>
          <p:cNvPicPr>
            <a:picLocks noChangeAspect="1"/>
          </p:cNvPicPr>
          <p:nvPr/>
        </p:nvPicPr>
        <p:blipFill>
          <a:blip r:embed="rId3" cstate="print">
            <a:lum bright="70000" contrast="-70000"/>
            <a:extLst>
              <a:ext uri="{28A0092B-C50C-407E-A947-70E740481C1C}">
                <a14:useLocalDpi xmlns:a14="http://schemas.microsoft.com/office/drawing/2010/main"/>
              </a:ext>
            </a:extLst>
          </a:blip>
          <a:stretch>
            <a:fillRect/>
          </a:stretch>
        </p:blipFill>
        <p:spPr>
          <a:xfrm>
            <a:off x="7254733" y="1783392"/>
            <a:ext cx="430102" cy="430102"/>
          </a:xfrm>
          <a:prstGeom prst="rect">
            <a:avLst/>
          </a:prstGeom>
        </p:spPr>
      </p:pic>
      <p:pic>
        <p:nvPicPr>
          <p:cNvPr id="10" name="Picture 2" descr="Image result for ansible png">
            <a:extLst>
              <a:ext uri="{FF2B5EF4-FFF2-40B4-BE49-F238E27FC236}">
                <a16:creationId xmlns:a16="http://schemas.microsoft.com/office/drawing/2014/main" id="{B01F5C26-29A5-4617-B0E4-0221AE084FA7}"/>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921834" y="1737359"/>
            <a:ext cx="536085" cy="53608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User">
            <a:extLst>
              <a:ext uri="{FF2B5EF4-FFF2-40B4-BE49-F238E27FC236}">
                <a16:creationId xmlns:a16="http://schemas.microsoft.com/office/drawing/2014/main" id="{D74C779D-6C45-4651-A526-EEF64290EA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4652" y="1772027"/>
            <a:ext cx="466748" cy="466748"/>
          </a:xfrm>
          <a:prstGeom prst="rect">
            <a:avLst/>
          </a:prstGeom>
        </p:spPr>
      </p:pic>
      <p:cxnSp>
        <p:nvCxnSpPr>
          <p:cNvPr id="13" name="Straight Connector 12">
            <a:extLst>
              <a:ext uri="{FF2B5EF4-FFF2-40B4-BE49-F238E27FC236}">
                <a16:creationId xmlns:a16="http://schemas.microsoft.com/office/drawing/2014/main" id="{3939D9D5-A81D-4C30-873A-FC13736A3905}"/>
              </a:ext>
            </a:extLst>
          </p:cNvPr>
          <p:cNvCxnSpPr>
            <a:cxnSpLocks/>
          </p:cNvCxnSpPr>
          <p:nvPr/>
        </p:nvCxnSpPr>
        <p:spPr>
          <a:xfrm>
            <a:off x="3168026" y="2273444"/>
            <a:ext cx="0" cy="4140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2E6A7AB-7F77-4EED-B923-CFA32550B74D}"/>
              </a:ext>
            </a:extLst>
          </p:cNvPr>
          <p:cNvCxnSpPr>
            <a:cxnSpLocks/>
          </p:cNvCxnSpPr>
          <p:nvPr/>
        </p:nvCxnSpPr>
        <p:spPr>
          <a:xfrm>
            <a:off x="3168026" y="2899708"/>
            <a:ext cx="2016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A474B1-1F95-4E15-93DD-08A1C5000445}"/>
              </a:ext>
            </a:extLst>
          </p:cNvPr>
          <p:cNvSpPr txBox="1"/>
          <p:nvPr/>
        </p:nvSpPr>
        <p:spPr>
          <a:xfrm>
            <a:off x="3300422" y="2647567"/>
            <a:ext cx="1751449" cy="321399"/>
          </a:xfrm>
          <a:prstGeom prst="rect">
            <a:avLst/>
          </a:prstGeom>
          <a:noFill/>
        </p:spPr>
        <p:txBody>
          <a:bodyPr wrap="none" lIns="0" tIns="0" rIns="0" bIns="0" rtlCol="0">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400" i="0" u="none" strike="noStrike" kern="1200" cap="none" spc="0" normalizeH="0" baseline="0" noProof="0" dirty="0" err="1">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操纵者促销活动</a:t>
            </a:r>
            <a:endParaRPr kumimoji="0" lang="en-US"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设置促销费率</a:t>
            </a:r>
            <a:r>
              <a:rPr kumimoji="0" lang="de-AT" sz="1400" i="0" u="none" strike="noStrike" kern="1200" cap="none" spc="0" normalizeH="0" baseline="0" noProof="0" dirty="0" err="1">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自</a:t>
            </a:r>
            <a:r>
              <a:rPr kumimoji="0" lang="de-AT"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50 %</a:t>
            </a:r>
            <a:endParaRPr kumimoji="0" lang="en-US"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endParaRPr>
          </a:p>
        </p:txBody>
      </p:sp>
      <p:cxnSp>
        <p:nvCxnSpPr>
          <p:cNvPr id="19" name="Straight Arrow Connector 18">
            <a:extLst>
              <a:ext uri="{FF2B5EF4-FFF2-40B4-BE49-F238E27FC236}">
                <a16:creationId xmlns:a16="http://schemas.microsoft.com/office/drawing/2014/main" id="{73864E38-C20F-44F4-9EA4-49F6F15A5360}"/>
              </a:ext>
            </a:extLst>
          </p:cNvPr>
          <p:cNvCxnSpPr>
            <a:cxnSpLocks/>
          </p:cNvCxnSpPr>
          <p:nvPr/>
        </p:nvCxnSpPr>
        <p:spPr>
          <a:xfrm>
            <a:off x="5184267" y="3525902"/>
            <a:ext cx="2285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C3DFA4-0E2B-4501-9871-067E9CCBF551}"/>
              </a:ext>
            </a:extLst>
          </p:cNvPr>
          <p:cNvSpPr txBox="1"/>
          <p:nvPr/>
        </p:nvSpPr>
        <p:spPr>
          <a:xfrm>
            <a:off x="5446701" y="3277045"/>
            <a:ext cx="1751449" cy="321399"/>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发送自定义配置事件</a:t>
            </a:r>
            <a:endParaRPr kumimoji="0" lang="en-US"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endParaRPr>
          </a:p>
        </p:txBody>
      </p:sp>
      <p:pic>
        <p:nvPicPr>
          <p:cNvPr id="24" name="Graphic 23" descr="Sox">
            <a:extLst>
              <a:ext uri="{FF2B5EF4-FFF2-40B4-BE49-F238E27FC236}">
                <a16:creationId xmlns:a16="http://schemas.microsoft.com/office/drawing/2014/main" id="{168D225F-02CD-4A46-A57C-8E6FAE7DEA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64146" y="1766763"/>
            <a:ext cx="536085" cy="536085"/>
          </a:xfrm>
          <a:prstGeom prst="rect">
            <a:avLst/>
          </a:prstGeom>
        </p:spPr>
      </p:pic>
      <p:cxnSp>
        <p:nvCxnSpPr>
          <p:cNvPr id="25" name="Straight Connector 24">
            <a:extLst>
              <a:ext uri="{FF2B5EF4-FFF2-40B4-BE49-F238E27FC236}">
                <a16:creationId xmlns:a16="http://schemas.microsoft.com/office/drawing/2014/main" id="{92397D01-8F57-4648-8DD5-67DF08584657}"/>
              </a:ext>
            </a:extLst>
          </p:cNvPr>
          <p:cNvCxnSpPr>
            <a:cxnSpLocks/>
          </p:cNvCxnSpPr>
          <p:nvPr/>
        </p:nvCxnSpPr>
        <p:spPr>
          <a:xfrm>
            <a:off x="9326579" y="2302848"/>
            <a:ext cx="0" cy="4111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61E777A-AC24-43B5-8124-37A8EACA15DF}"/>
              </a:ext>
            </a:extLst>
          </p:cNvPr>
          <p:cNvCxnSpPr>
            <a:cxnSpLocks/>
          </p:cNvCxnSpPr>
          <p:nvPr/>
        </p:nvCxnSpPr>
        <p:spPr>
          <a:xfrm>
            <a:off x="5179667" y="3128930"/>
            <a:ext cx="41469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AE507E-355D-46EE-9676-60E0DB6C1FE5}"/>
              </a:ext>
            </a:extLst>
          </p:cNvPr>
          <p:cNvSpPr txBox="1"/>
          <p:nvPr/>
        </p:nvSpPr>
        <p:spPr>
          <a:xfrm>
            <a:off x="5444459" y="2905867"/>
            <a:ext cx="1751449" cy="321399"/>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设置促销价格</a:t>
            </a:r>
            <a:r>
              <a:rPr kumimoji="0" lang="de-AT" sz="1400" i="0" u="none" strike="noStrike" kern="1200" cap="none" spc="0" normalizeH="0" baseline="0" noProof="0" dirty="0" err="1">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自</a:t>
            </a:r>
            <a:r>
              <a:rPr kumimoji="0" lang="de-AT"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50 %</a:t>
            </a:r>
            <a:endParaRPr kumimoji="0" lang="en-US"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endParaRPr>
          </a:p>
        </p:txBody>
      </p:sp>
      <p:cxnSp>
        <p:nvCxnSpPr>
          <p:cNvPr id="30" name="Straight Arrow Connector 29">
            <a:extLst>
              <a:ext uri="{FF2B5EF4-FFF2-40B4-BE49-F238E27FC236}">
                <a16:creationId xmlns:a16="http://schemas.microsoft.com/office/drawing/2014/main" id="{99CFE327-0B37-4D51-B704-0C55BE5C8A37}"/>
              </a:ext>
            </a:extLst>
          </p:cNvPr>
          <p:cNvCxnSpPr>
            <a:cxnSpLocks/>
          </p:cNvCxnSpPr>
          <p:nvPr/>
        </p:nvCxnSpPr>
        <p:spPr>
          <a:xfrm>
            <a:off x="7469784" y="4261936"/>
            <a:ext cx="1856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550A688-45C5-42FE-BBCA-98615AABFBB3}"/>
              </a:ext>
            </a:extLst>
          </p:cNvPr>
          <p:cNvSpPr txBox="1"/>
          <p:nvPr/>
        </p:nvSpPr>
        <p:spPr>
          <a:xfrm>
            <a:off x="7522457" y="4033714"/>
            <a:ext cx="1751449" cy="321399"/>
          </a:xfrm>
          <a:prstGeom prst="rect">
            <a:avLst/>
          </a:prstGeom>
          <a:noFill/>
        </p:spPr>
        <p:txBody>
          <a:bodyPr wrap="none" lIns="0" tIns="0" rIns="0" bIns="0" rtlCol="0">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监视器袜子跳 + 检测</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故障率增加</a:t>
            </a:r>
            <a:endParaRPr kumimoji="0" lang="en-US"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endParaRPr>
          </a:p>
        </p:txBody>
      </p:sp>
      <p:sp>
        <p:nvSpPr>
          <p:cNvPr id="33" name="TextBox 32">
            <a:extLst>
              <a:ext uri="{FF2B5EF4-FFF2-40B4-BE49-F238E27FC236}">
                <a16:creationId xmlns:a16="http://schemas.microsoft.com/office/drawing/2014/main" id="{03155BFB-6969-431A-A609-7AB4924537F7}"/>
              </a:ext>
            </a:extLst>
          </p:cNvPr>
          <p:cNvSpPr txBox="1"/>
          <p:nvPr/>
        </p:nvSpPr>
        <p:spPr>
          <a:xfrm>
            <a:off x="5483754" y="4363143"/>
            <a:ext cx="1751449" cy="321399"/>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发送问题通知</a:t>
            </a:r>
            <a:endParaRPr kumimoji="0" lang="en-US"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endParaRPr>
          </a:p>
        </p:txBody>
      </p:sp>
      <p:cxnSp>
        <p:nvCxnSpPr>
          <p:cNvPr id="34" name="Straight Arrow Connector 33">
            <a:extLst>
              <a:ext uri="{FF2B5EF4-FFF2-40B4-BE49-F238E27FC236}">
                <a16:creationId xmlns:a16="http://schemas.microsoft.com/office/drawing/2014/main" id="{32F499AD-58EC-4DA0-AACD-971A094E0F36}"/>
              </a:ext>
            </a:extLst>
          </p:cNvPr>
          <p:cNvCxnSpPr>
            <a:cxnSpLocks/>
          </p:cNvCxnSpPr>
          <p:nvPr/>
        </p:nvCxnSpPr>
        <p:spPr>
          <a:xfrm flipH="1">
            <a:off x="5184267" y="4615285"/>
            <a:ext cx="2285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1253032-F91E-4BA1-B442-63902D4DD850}"/>
              </a:ext>
            </a:extLst>
          </p:cNvPr>
          <p:cNvCxnSpPr>
            <a:cxnSpLocks/>
          </p:cNvCxnSpPr>
          <p:nvPr/>
        </p:nvCxnSpPr>
        <p:spPr>
          <a:xfrm>
            <a:off x="5193243" y="5482674"/>
            <a:ext cx="2285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E28998-B104-41BB-A58A-B7C23D74D168}"/>
              </a:ext>
            </a:extLst>
          </p:cNvPr>
          <p:cNvSpPr txBox="1"/>
          <p:nvPr/>
        </p:nvSpPr>
        <p:spPr>
          <a:xfrm>
            <a:off x="5455677" y="5233817"/>
            <a:ext cx="1751449" cy="321399"/>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发送自定义配置事件</a:t>
            </a:r>
            <a:endParaRPr kumimoji="0" lang="en-US"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endParaRPr>
          </a:p>
        </p:txBody>
      </p:sp>
      <p:cxnSp>
        <p:nvCxnSpPr>
          <p:cNvPr id="38" name="Straight Arrow Connector 37">
            <a:extLst>
              <a:ext uri="{FF2B5EF4-FFF2-40B4-BE49-F238E27FC236}">
                <a16:creationId xmlns:a16="http://schemas.microsoft.com/office/drawing/2014/main" id="{7BF0EBC4-8EB5-4221-AE11-36BA163ABA5F}"/>
              </a:ext>
            </a:extLst>
          </p:cNvPr>
          <p:cNvCxnSpPr>
            <a:cxnSpLocks/>
          </p:cNvCxnSpPr>
          <p:nvPr/>
        </p:nvCxnSpPr>
        <p:spPr>
          <a:xfrm>
            <a:off x="5188643" y="5124891"/>
            <a:ext cx="41469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6CF806E-AB70-4899-AF89-BB04B8C19470}"/>
              </a:ext>
            </a:extLst>
          </p:cNvPr>
          <p:cNvSpPr txBox="1"/>
          <p:nvPr/>
        </p:nvSpPr>
        <p:spPr>
          <a:xfrm>
            <a:off x="5453436" y="4862638"/>
            <a:ext cx="1751449" cy="321399"/>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将促销率设置为 0 %</a:t>
            </a:r>
            <a:endParaRPr kumimoji="0" lang="en-US"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endParaRPr>
          </a:p>
        </p:txBody>
      </p:sp>
      <p:cxnSp>
        <p:nvCxnSpPr>
          <p:cNvPr id="41" name="Straight Arrow Connector 40">
            <a:extLst>
              <a:ext uri="{FF2B5EF4-FFF2-40B4-BE49-F238E27FC236}">
                <a16:creationId xmlns:a16="http://schemas.microsoft.com/office/drawing/2014/main" id="{7B20A30E-2802-4A4C-AB4A-A4C5412A2C5F}"/>
              </a:ext>
            </a:extLst>
          </p:cNvPr>
          <p:cNvCxnSpPr>
            <a:cxnSpLocks/>
          </p:cNvCxnSpPr>
          <p:nvPr/>
        </p:nvCxnSpPr>
        <p:spPr>
          <a:xfrm>
            <a:off x="5193242" y="5857886"/>
            <a:ext cx="2285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4253E35-1ED5-4FCA-90D2-18207D3E94A5}"/>
              </a:ext>
            </a:extLst>
          </p:cNvPr>
          <p:cNvSpPr txBox="1"/>
          <p:nvPr/>
        </p:nvSpPr>
        <p:spPr>
          <a:xfrm>
            <a:off x="5455677" y="5609030"/>
            <a:ext cx="1751449" cy="321399"/>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将注释发送到问题</a:t>
            </a:r>
            <a:endParaRPr kumimoji="0" lang="en-US"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endParaRPr>
          </a:p>
        </p:txBody>
      </p:sp>
    </p:spTree>
    <p:extLst>
      <p:ext uri="{BB962C8B-B14F-4D97-AF65-F5344CB8AC3E}">
        <p14:creationId xmlns:p14="http://schemas.microsoft.com/office/powerpoint/2010/main" val="157771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清理</a:t>
            </a:r>
          </a:p>
        </p:txBody>
      </p:sp>
    </p:spTree>
    <p:extLst>
      <p:ext uri="{BB962C8B-B14F-4D97-AF65-F5344CB8AC3E}">
        <p14:creationId xmlns:p14="http://schemas.microsoft.com/office/powerpoint/2010/main" val="28822367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4C40F-5F2F-4312-8627-EBE1DA0817DA}"/>
              </a:ext>
            </a:extLst>
          </p:cNvPr>
          <p:cNvSpPr>
            <a:spLocks noGrp="1"/>
          </p:cNvSpPr>
          <p:nvPr>
            <p:ph type="title"/>
          </p:nvPr>
        </p:nvSpPr>
        <p:spPr/>
        <p:txBody>
          <a:bodyPr/>
          <a:lstStyle/>
          <a:p>
            <a:r>
              <a:rPr lang="en-US" dirty="0"/>
              <a:t>清理</a:t>
            </a:r>
          </a:p>
        </p:txBody>
      </p:sp>
      <p:sp>
        <p:nvSpPr>
          <p:cNvPr id="3" name="Text Placeholder 2">
            <a:extLst>
              <a:ext uri="{FF2B5EF4-FFF2-40B4-BE49-F238E27FC236}">
                <a16:creationId xmlns:a16="http://schemas.microsoft.com/office/drawing/2014/main" id="{3EE62568-237B-4B1F-ABC0-462B2AC9ABC9}"/>
              </a:ext>
            </a:extLst>
          </p:cNvPr>
          <p:cNvSpPr>
            <a:spLocks noGrp="1"/>
          </p:cNvSpPr>
          <p:nvPr>
            <p:ph idx="1"/>
          </p:nvPr>
        </p:nvSpPr>
        <p:spPr/>
        <p:txBody>
          <a:bodyPr/>
          <a:lstStyle/>
          <a:p>
            <a:r>
              <a:rPr lang="en-US" dirty="0" err="1"/>
              <a:t>如果要使</a:t>
            </a:r>
            <a:r>
              <a:rPr lang="zh-TW" altLang="en-US" dirty="0"/>
              <a:t>集群</a:t>
            </a:r>
            <a:r>
              <a:rPr lang="en-US" dirty="0" err="1"/>
              <a:t>保持运行</a:t>
            </a:r>
            <a:r>
              <a:rPr lang="en-US" dirty="0"/>
              <a:t>, 但：</a:t>
            </a:r>
          </a:p>
          <a:p>
            <a:pPr lvl="1"/>
            <a:r>
              <a:rPr lang="zh-TW" altLang="en-US" dirty="0"/>
              <a:t>移</a:t>
            </a:r>
            <a:r>
              <a:rPr lang="en-US" dirty="0"/>
              <a:t>除 Jenkins ：</a:t>
            </a:r>
            <a:r>
              <a:rPr lang="en-US" dirty="0" err="1"/>
              <a:t>执行包含在</a:t>
            </a:r>
            <a:r>
              <a:rPr lang="en-US" dirty="0"/>
              <a:t> </a:t>
            </a:r>
            <a:r>
              <a:rPr lang="en-US" dirty="0" err="1"/>
              <a:t>utils</a:t>
            </a:r>
            <a:r>
              <a:rPr lang="en-US" dirty="0"/>
              <a:t> </a:t>
            </a:r>
            <a:r>
              <a:rPr lang="en-US" dirty="0" err="1"/>
              <a:t>目录</a:t>
            </a:r>
            <a:r>
              <a:rPr lang="en-US" dirty="0"/>
              <a:t> removeJenkins.sh </a:t>
            </a:r>
            <a:r>
              <a:rPr lang="en-US" dirty="0" err="1"/>
              <a:t>脚本</a:t>
            </a:r>
            <a:endParaRPr lang="en-US" dirty="0"/>
          </a:p>
          <a:p>
            <a:pPr lvl="1"/>
            <a:r>
              <a:rPr lang="zh-TW" altLang="en-US" dirty="0"/>
              <a:t>移</a:t>
            </a:r>
            <a:r>
              <a:rPr lang="en-US" dirty="0"/>
              <a:t>除 Ansible Tower ： </a:t>
            </a:r>
            <a:r>
              <a:rPr lang="en-US" dirty="0" err="1"/>
              <a:t>执行包含在</a:t>
            </a:r>
            <a:r>
              <a:rPr lang="en-US" dirty="0"/>
              <a:t> </a:t>
            </a:r>
            <a:r>
              <a:rPr lang="en-US" dirty="0" err="1"/>
              <a:t>utils</a:t>
            </a:r>
            <a:r>
              <a:rPr lang="en-US" dirty="0"/>
              <a:t> </a:t>
            </a:r>
            <a:r>
              <a:rPr lang="en-US" dirty="0" err="1"/>
              <a:t>目录的</a:t>
            </a:r>
            <a:r>
              <a:rPr lang="en-US" dirty="0"/>
              <a:t> removeTower.sh </a:t>
            </a:r>
            <a:r>
              <a:rPr lang="en-US" dirty="0" err="1"/>
              <a:t>脚本</a:t>
            </a:r>
            <a:endParaRPr lang="en-US" dirty="0"/>
          </a:p>
          <a:p>
            <a:r>
              <a:rPr lang="en-US" dirty="0" err="1"/>
              <a:t>如果要删除所有内容</a:t>
            </a:r>
            <a:r>
              <a:rPr lang="en-US" dirty="0"/>
              <a:t>, </a:t>
            </a:r>
            <a:r>
              <a:rPr lang="en-US" dirty="0" err="1"/>
              <a:t>请随时通过</a:t>
            </a:r>
            <a:r>
              <a:rPr lang="en-US" dirty="0"/>
              <a:t> GKE 控制台删除 GKE </a:t>
            </a:r>
            <a:r>
              <a:rPr lang="zh-TW" altLang="en-US" dirty="0"/>
              <a:t>集群</a:t>
            </a:r>
            <a:endParaRPr lang="en-US" dirty="0"/>
          </a:p>
        </p:txBody>
      </p:sp>
    </p:spTree>
    <p:extLst>
      <p:ext uri="{BB962C8B-B14F-4D97-AF65-F5344CB8AC3E}">
        <p14:creationId xmlns:p14="http://schemas.microsoft.com/office/powerpoint/2010/main" val="3466434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4199F5-B502-4FB7-BBF5-05F1199408AB}"/>
              </a:ext>
            </a:extLst>
          </p:cNvPr>
          <p:cNvSpPr>
            <a:spLocks noGrp="1"/>
          </p:cNvSpPr>
          <p:nvPr>
            <p:ph type="title"/>
          </p:nvPr>
        </p:nvSpPr>
        <p:spPr/>
        <p:txBody>
          <a:bodyPr/>
          <a:lstStyle/>
          <a:p>
            <a:r>
              <a:rPr lang="en-US" dirty="0"/>
              <a:t>Jenkins</a:t>
            </a:r>
          </a:p>
        </p:txBody>
      </p:sp>
      <p:sp>
        <p:nvSpPr>
          <p:cNvPr id="2" name="Content Placeholder 1">
            <a:extLst>
              <a:ext uri="{FF2B5EF4-FFF2-40B4-BE49-F238E27FC236}">
                <a16:creationId xmlns:a16="http://schemas.microsoft.com/office/drawing/2014/main" id="{384F3F0F-51B4-4792-AED9-6ADAE18D6DBB}"/>
              </a:ext>
            </a:extLst>
          </p:cNvPr>
          <p:cNvSpPr>
            <a:spLocks noGrp="1"/>
          </p:cNvSpPr>
          <p:nvPr>
            <p:ph idx="1"/>
          </p:nvPr>
        </p:nvSpPr>
        <p:spPr>
          <a:xfrm>
            <a:off x="3512634" y="1524000"/>
            <a:ext cx="8084634" cy="4652963"/>
          </a:xfrm>
        </p:spPr>
        <p:txBody>
          <a:bodyPr>
            <a:normAutofit/>
          </a:bodyPr>
          <a:lstStyle/>
          <a:p>
            <a:r>
              <a:rPr lang="en-US" dirty="0" err="1"/>
              <a:t>世界上最先进的</a:t>
            </a:r>
            <a:r>
              <a:rPr lang="en-US" dirty="0"/>
              <a:t> BASH </a:t>
            </a:r>
            <a:r>
              <a:rPr lang="en-US" dirty="0" err="1"/>
              <a:t>终端</a:t>
            </a:r>
            <a:endParaRPr lang="en-US" dirty="0"/>
          </a:p>
          <a:p>
            <a:r>
              <a:rPr lang="en-US" dirty="0" err="1"/>
              <a:t>在大多数情况下</a:t>
            </a:r>
            <a:r>
              <a:rPr lang="en-US" dirty="0"/>
              <a:t>, </a:t>
            </a:r>
            <a:r>
              <a:rPr lang="zh-TW" altLang="en-US" dirty="0"/>
              <a:t>可以</a:t>
            </a:r>
            <a:r>
              <a:rPr lang="en-US" dirty="0" err="1"/>
              <a:t>通过简单的</a:t>
            </a:r>
            <a:r>
              <a:rPr lang="en-US" dirty="0"/>
              <a:t> </a:t>
            </a:r>
            <a:r>
              <a:rPr lang="en-US" dirty="0" err="1"/>
              <a:t>kubctrl</a:t>
            </a:r>
            <a:r>
              <a:rPr lang="en-US" dirty="0"/>
              <a:t> </a:t>
            </a:r>
            <a:r>
              <a:rPr lang="en-US" dirty="0" err="1"/>
              <a:t>命令部署到</a:t>
            </a:r>
            <a:r>
              <a:rPr lang="en-US" dirty="0"/>
              <a:t> Kubernetes</a:t>
            </a:r>
          </a:p>
          <a:p>
            <a:pPr lvl="1"/>
            <a:r>
              <a:rPr lang="en-US" dirty="0"/>
              <a:t>大多数部署可能以这种方式执行</a:t>
            </a:r>
          </a:p>
          <a:p>
            <a:pPr lvl="1"/>
            <a:r>
              <a:rPr lang="zh-TW" altLang="en-US" dirty="0"/>
              <a:t>阻碍性告警</a:t>
            </a:r>
            <a:r>
              <a:rPr lang="en-US" dirty="0"/>
              <a:t>：</a:t>
            </a:r>
            <a:r>
              <a:rPr lang="en-US" dirty="0" err="1"/>
              <a:t>我们今天要这么做</a:t>
            </a:r>
            <a:endParaRPr lang="en-US" dirty="0"/>
          </a:p>
          <a:p>
            <a:r>
              <a:rPr lang="en-US" dirty="0"/>
              <a:t>没有真正的"简单"方法来确定故障或应用是否启动并运行</a:t>
            </a:r>
          </a:p>
          <a:p>
            <a:pPr marL="457200" lvl="1" indent="0">
              <a:buNone/>
            </a:pPr>
            <a:r>
              <a:rPr lang="en-US" sz="1600" dirty="0">
                <a:latin typeface="Consolas" panose="020B0609020204030204" pitchFamily="49" charset="0"/>
              </a:rPr>
              <a:t>$</a:t>
            </a:r>
            <a:r>
              <a:rPr lang="en-US" sz="1600" dirty="0" err="1">
                <a:latin typeface="Consolas" panose="020B0609020204030204" pitchFamily="49" charset="0"/>
              </a:rPr>
              <a:t>kubectl</a:t>
            </a:r>
            <a:r>
              <a:rPr lang="en-US" sz="1600" dirty="0">
                <a:latin typeface="Consolas" panose="020B0609020204030204" pitchFamily="49" charset="0"/>
              </a:rPr>
              <a:t> wait –n dev deploy/</a:t>
            </a:r>
            <a:r>
              <a:rPr lang="en-US" sz="1600" dirty="0" err="1">
                <a:latin typeface="Consolas" panose="020B0609020204030204" pitchFamily="49" charset="0"/>
              </a:rPr>
              <a:t>myapp</a:t>
            </a:r>
            <a:r>
              <a:rPr lang="en-US" sz="1600" dirty="0">
                <a:latin typeface="Consolas" panose="020B0609020204030204" pitchFamily="49" charset="0"/>
              </a:rPr>
              <a:t> –-for condition=available</a:t>
            </a:r>
          </a:p>
          <a:p>
            <a:pPr marL="457200" lvl="1" indent="0">
              <a:buNone/>
            </a:pPr>
            <a:r>
              <a:rPr lang="en-US" sz="2000" dirty="0" err="1"/>
              <a:t>这不会捕获实际上未</a:t>
            </a:r>
            <a:r>
              <a:rPr lang="zh-TW" altLang="en-US" dirty="0"/>
              <a:t>上线</a:t>
            </a:r>
            <a:r>
              <a:rPr lang="en-US" sz="2000" dirty="0"/>
              <a:t>的 Pod</a:t>
            </a:r>
          </a:p>
          <a:p>
            <a:pPr lvl="1"/>
            <a:endParaRPr lang="en-US" dirty="0"/>
          </a:p>
          <a:p>
            <a:endParaRPr lang="en-US" dirty="0"/>
          </a:p>
          <a:p>
            <a:endParaRPr lang="en-US" dirty="0"/>
          </a:p>
          <a:p>
            <a:pPr marL="457200" lvl="1" indent="0">
              <a:buNone/>
            </a:pPr>
            <a:endParaRPr lang="en-US" dirty="0"/>
          </a:p>
        </p:txBody>
      </p:sp>
      <p:pic>
        <p:nvPicPr>
          <p:cNvPr id="6" name="Content Placeholder 5" descr="A drawing of a cartoon character&#10;&#10;Description automatically generated">
            <a:extLst>
              <a:ext uri="{FF2B5EF4-FFF2-40B4-BE49-F238E27FC236}">
                <a16:creationId xmlns:a16="http://schemas.microsoft.com/office/drawing/2014/main" id="{1C489A6F-9BDC-45CB-A440-5FEE7BE73A27}"/>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35980" y="1619444"/>
            <a:ext cx="2643188" cy="3659187"/>
          </a:xfrm>
        </p:spPr>
      </p:pic>
    </p:spTree>
    <p:extLst>
      <p:ext uri="{BB962C8B-B14F-4D97-AF65-F5344CB8AC3E}">
        <p14:creationId xmlns:p14="http://schemas.microsoft.com/office/powerpoint/2010/main" val="941452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018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3FE3-6C20-4D0C-A8F4-2F6DDA6EACA6}"/>
              </a:ext>
            </a:extLst>
          </p:cNvPr>
          <p:cNvSpPr>
            <a:spLocks noGrp="1"/>
          </p:cNvSpPr>
          <p:nvPr>
            <p:ph type="title"/>
          </p:nvPr>
        </p:nvSpPr>
        <p:spPr/>
        <p:txBody>
          <a:bodyPr/>
          <a:lstStyle/>
          <a:p>
            <a:r>
              <a:rPr lang="en-US" dirty="0"/>
              <a:t>我们的管道会是什么样子（希望）</a:t>
            </a:r>
          </a:p>
        </p:txBody>
      </p:sp>
      <p:pic>
        <p:nvPicPr>
          <p:cNvPr id="3" name="Picture 2">
            <a:extLst>
              <a:ext uri="{FF2B5EF4-FFF2-40B4-BE49-F238E27FC236}">
                <a16:creationId xmlns:a16="http://schemas.microsoft.com/office/drawing/2014/main" id="{C6EEE765-0BDA-4FDC-9FEE-C09E2F1D8E42}"/>
              </a:ext>
            </a:extLst>
          </p:cNvPr>
          <p:cNvPicPr>
            <a:picLocks noChangeAspect="1"/>
          </p:cNvPicPr>
          <p:nvPr/>
        </p:nvPicPr>
        <p:blipFill>
          <a:blip r:embed="rId3"/>
          <a:stretch>
            <a:fillRect/>
          </a:stretch>
        </p:blipFill>
        <p:spPr>
          <a:xfrm>
            <a:off x="166687" y="1790700"/>
            <a:ext cx="11858625" cy="3276600"/>
          </a:xfrm>
          <a:prstGeom prst="rect">
            <a:avLst/>
          </a:prstGeom>
        </p:spPr>
      </p:pic>
    </p:spTree>
    <p:extLst>
      <p:ext uri="{BB962C8B-B14F-4D97-AF65-F5344CB8AC3E}">
        <p14:creationId xmlns:p14="http://schemas.microsoft.com/office/powerpoint/2010/main" val="3050691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err="1"/>
              <a:t>让我们开始</a:t>
            </a:r>
            <a:r>
              <a:rPr lang="zh-CN" altLang="en-US" dirty="0"/>
              <a:t>旅程</a:t>
            </a:r>
            <a:endParaRPr lang="en-US" dirty="0"/>
          </a:p>
        </p:txBody>
      </p:sp>
    </p:spTree>
    <p:extLst>
      <p:ext uri="{BB962C8B-B14F-4D97-AF65-F5344CB8AC3E}">
        <p14:creationId xmlns:p14="http://schemas.microsoft.com/office/powerpoint/2010/main" val="376830443"/>
      </p:ext>
    </p:extLst>
  </p:cSld>
  <p:clrMapOvr>
    <a:masterClrMapping/>
  </p:clrMapOvr>
</p:sld>
</file>

<file path=ppt/theme/theme1.xml><?xml version="1.0" encoding="utf-8"?>
<a:theme xmlns:a="http://schemas.openxmlformats.org/drawingml/2006/main" name="BLACK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5" id="{D410CFD7-FAAF-F645-AE9D-1AB65775046E}" vid="{6397135D-750D-4242-BA0F-9FA943F94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Asset_x005f_x0020_Category xmlns="CF55B26E-662A-4B5B-85DC-AF1B3E26EC8B" xsi:nil="true"/>
    <Sales_x005f_x0020_Plays xmlns="CF55B26E-662A-4B5B-85DC-AF1B3E26EC8B" xsi:nil="true"/>
    <Buyer_x005f_x0027_s_x005f_x0020_Role xmlns="CF55B26E-662A-4B5B-85DC-AF1B3E26EC8B"/>
    <APM_x005f_x0020_Sales_x005f_x0020_Process_x005f_x0020_Stage xmlns="CF55B26E-662A-4B5B-85DC-AF1B3E26EC8B"/>
    <Buying_x005f_x0020_Stage xmlns="CF55B26E-662A-4B5B-85DC-AF1B3E26EC8B"/>
    <Content_x005f_x0020_Branding xmlns="CF55B26E-662A-4B5B-85DC-AF1B3E26EC8B" xsi:nil="true"/>
    <Solutions xmlns="CF55B26E-662A-4B5B-85DC-AF1B3E26EC8B"/>
    <Industry_x005f_x002F__x005f_x0020_Vertical xmlns="CF55B26E-662A-4B5B-85DC-AF1B3E26EC8B"/>
    <Product xmlns="CF55B26E-662A-4B5B-85DC-AF1B3E26EC8B"/>
    <Technology_x005f_x0020__x005f_x0026__x005f_x0020_App_x005f_x0020_Environment xmlns="CF55B26E-662A-4B5B-85DC-AF1B3E26EC8B"/>
    <Region xmlns="CF55B26E-662A-4B5B-85DC-AF1B3E26EC8B"/>
    <Internal_x005f_x0020_Only xmlns="CF55B26E-662A-4B5B-85DC-AF1B3E26EC8B" xsi:nil="true"/>
    <Link xmlns="3765c7c6-b817-4ea7-95b1-cfc4ac2e0fa6">
      <Url xsi:nil="true"/>
      <Description xsi:nil="true"/>
    </Link>
    <_dlc_DocId xmlns="cf55b26e-662a-4b5b-85dc-af1b3e26ec8b">54WAUMCKSFZ3-1342872957-4</_dlc_DocId>
    <_dlc_DocIdUrl xmlns="cf55b26e-662a-4b5b-85dc-af1b3e26ec8b">
      <Url>https://dynatrace.sharepoint.com/sites/apmdoccenter/_layouts/15/DocIdRedir.aspx?ID=54WAUMCKSFZ3-1342872957-4</Url>
      <Description>54WAUMCKSFZ3-1342872957-4</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F65BA58D61F0345BF9662F1E991B631" ma:contentTypeVersion="3" ma:contentTypeDescription="Create a new document." ma:contentTypeScope="" ma:versionID="a53e4cf94e422b91bb6000822dcf2d3d">
  <xsd:schema xmlns:xsd="http://www.w3.org/2001/XMLSchema" xmlns:xs="http://www.w3.org/2001/XMLSchema" xmlns:p="http://schemas.microsoft.com/office/2006/metadata/properties" xmlns:ns2="cf55b26e-662a-4b5b-85dc-af1b3e26ec8b" xmlns:ns3="CF55B26E-662A-4B5B-85DC-AF1B3E26EC8B" xmlns:ns4="3765c7c6-b817-4ea7-95b1-cfc4ac2e0fa6" targetNamespace="http://schemas.microsoft.com/office/2006/metadata/properties" ma:root="true" ma:fieldsID="7004176fb93b44b8a1480022e0c0f934" ns2:_="" ns3:_="" ns4:_="">
    <xsd:import namespace="cf55b26e-662a-4b5b-85dc-af1b3e26ec8b"/>
    <xsd:import namespace="CF55B26E-662A-4B5B-85DC-AF1B3E26EC8B"/>
    <xsd:import namespace="3765c7c6-b817-4ea7-95b1-cfc4ac2e0fa6"/>
    <xsd:element name="properties">
      <xsd:complexType>
        <xsd:sequence>
          <xsd:element name="documentManagement">
            <xsd:complexType>
              <xsd:all>
                <xsd:element ref="ns2:_dlc_DocId" minOccurs="0"/>
                <xsd:element ref="ns2:_dlc_DocIdUrl" minOccurs="0"/>
                <xsd:element ref="ns2:_dlc_DocIdPersistId" minOccurs="0"/>
                <xsd:element ref="ns3:APM_x005f_x0020_Sales_x005f_x0020_Process_x005f_x0020_Stage" minOccurs="0"/>
                <xsd:element ref="ns3:Asset_x005f_x0020_Category" minOccurs="0"/>
                <xsd:element ref="ns3:Buyer_x005f_x0027_s_x005f_x0020_Role" minOccurs="0"/>
                <xsd:element ref="ns3:Buying_x005f_x0020_Stage" minOccurs="0"/>
                <xsd:element ref="ns3:Content_x005f_x0020_Branding" minOccurs="0"/>
                <xsd:element ref="ns3:Industry_x005f_x002F__x005f_x0020_Vertical" minOccurs="0"/>
                <xsd:element ref="ns3:Internal_x005f_x0020_Only" minOccurs="0"/>
                <xsd:element ref="ns3:Product" minOccurs="0"/>
                <xsd:element ref="ns3:Region" minOccurs="0"/>
                <xsd:element ref="ns3:Sales_x005f_x0020_Plays" minOccurs="0"/>
                <xsd:element ref="ns3:Solutions" minOccurs="0"/>
                <xsd:element ref="ns3:Technology_x005f_x0020__x005f_x0026__x005f_x0020_App_x005f_x0020_Environment" minOccurs="0"/>
                <xsd:element ref="ns4:MediaServiceMetadata" minOccurs="0"/>
                <xsd:element ref="ns4:MediaServiceFastMetadata" minOccurs="0"/>
                <xsd:element ref="ns4: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55b26e-662a-4b5b-85dc-af1b3e26ec8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CF55B26E-662A-4B5B-85DC-AF1B3E26EC8B" elementFormDefault="qualified">
    <xsd:import namespace="http://schemas.microsoft.com/office/2006/documentManagement/types"/>
    <xsd:import namespace="http://schemas.microsoft.com/office/infopath/2007/PartnerControls"/>
    <xsd:element name="APM_x005f_x0020_Sales_x005f_x0020_Process_x005f_x0020_Stage" ma:index="11" nillable="true" ma:displayName="APM Sales Process Stage" ma:internalName="APM_x0020_Sales_x0020_Process_x0020_Stage" ma:readOnly="false">
      <xsd:complexType>
        <xsd:complexContent>
          <xsd:extension base="dms:MultiChoice">
            <xsd:sequence>
              <xsd:element name="Value" maxOccurs="unbounded" minOccurs="0" nillable="true">
                <xsd:simpleType>
                  <xsd:restriction base="dms:Choice">
                    <xsd:enumeration value="Discover Opportunity"/>
                    <xsd:enumeration value="Qualify Opportunity"/>
                    <xsd:enumeration value="Gain Commitment"/>
                    <xsd:enumeration value="Validate Solution"/>
                  </xsd:restriction>
                </xsd:simpleType>
              </xsd:element>
            </xsd:sequence>
          </xsd:extension>
        </xsd:complexContent>
      </xsd:complexType>
    </xsd:element>
    <xsd:element name="Asset_x005f_x0020_Category" ma:index="12" nillable="true" ma:displayName="Asset Category" ma:format="Dropdown" ma:internalName="Asset_x0020_Category" ma:readOnly="false">
      <xsd:simpleType>
        <xsd:restriction base="dms:Choice">
          <xsd:enumeration value="Analyst Information"/>
          <xsd:enumeration value="Competitive Information"/>
          <xsd:enumeration value="Customer Success"/>
          <xsd:enumeration value="Dynatrace Company Information"/>
          <xsd:enumeration value="Industry Information"/>
          <xsd:enumeration value="Marketing"/>
          <xsd:enumeration value="Partner Information"/>
          <xsd:enumeration value="Product Information"/>
          <xsd:enumeration value="Sales Tools"/>
          <xsd:enumeration value="Sales Training"/>
          <xsd:enumeration value="Technical Information"/>
          <xsd:enumeration value="Enterprise Services Information"/>
        </xsd:restriction>
      </xsd:simpleType>
    </xsd:element>
    <xsd:element name="Buyer_x005f_x0027_s_x005f_x0020_Role" ma:index="13" nillable="true" ma:displayName="Buyer's Role" ma:internalName="Buyer_x0027_s_x0020_Role" ma:readOnly="false">
      <xsd:complexType>
        <xsd:complexContent>
          <xsd:extension base="dms:MultiChoice">
            <xsd:sequence>
              <xsd:element name="Value" maxOccurs="unbounded" minOccurs="0" nillable="true">
                <xsd:simpleType>
                  <xsd:restriction base="dms:Choice">
                    <xsd:enumeration value="Dev"/>
                    <xsd:enumeration value="IT"/>
                    <xsd:enumeration value="Line of Business"/>
                    <xsd:enumeration value="Ops"/>
                    <xsd:enumeration value="QA"/>
                  </xsd:restriction>
                </xsd:simpleType>
              </xsd:element>
            </xsd:sequence>
          </xsd:extension>
        </xsd:complexContent>
      </xsd:complexType>
    </xsd:element>
    <xsd:element name="Buying_x005f_x0020_Stage" ma:index="14" nillable="true" ma:displayName="Buying Stage" ma:internalName="Buying_x0020_Stage" ma:readOnly="false">
      <xsd:complexType>
        <xsd:complexContent>
          <xsd:extension base="dms:MultiChoice">
            <xsd:sequence>
              <xsd:element name="Value" maxOccurs="unbounded" minOccurs="0" nillable="true">
                <xsd:simpleType>
                  <xsd:restriction base="dms:Choice">
                    <xsd:enumeration value="Awareness"/>
                    <xsd:enumeration value="Consideration"/>
                    <xsd:enumeration value="Decision"/>
                  </xsd:restriction>
                </xsd:simpleType>
              </xsd:element>
            </xsd:sequence>
          </xsd:extension>
        </xsd:complexContent>
      </xsd:complexType>
    </xsd:element>
    <xsd:element name="Content_x005f_x0020_Branding" ma:index="15" nillable="true" ma:displayName="Content Branding" ma:format="RadioButtons" ma:internalName="Content_x0020_Branding" ma:readOnly="false">
      <xsd:simpleType>
        <xsd:restriction base="dms:Choice">
          <xsd:enumeration value="Dynatrace"/>
        </xsd:restriction>
      </xsd:simpleType>
    </xsd:element>
    <xsd:element name="Industry_x005f_x002F__x005f_x0020_Vertical" ma:index="16" nillable="true" ma:displayName="Industry/ Vertical" ma:internalName="Industry_x002F__x0020_Vertical">
      <xsd:complexType>
        <xsd:complexContent>
          <xsd:extension base="dms:MultiChoice">
            <xsd:sequence>
              <xsd:element name="Value" maxOccurs="unbounded" minOccurs="0" nillable="true">
                <xsd:simpleType>
                  <xsd:restriction base="dms:Choice">
                    <xsd:enumeration value="Agriculture &amp; Natural Resources"/>
                    <xsd:enumeration value="Art Sales &amp; Services"/>
                    <xsd:enumeration value="Automotive"/>
                    <xsd:enumeration value="Banking &amp; Finance"/>
                    <xsd:enumeration value="Biotechnology/Chemicals"/>
                    <xsd:enumeration value="Business Services"/>
                    <xsd:enumeration value="Construction &amp; Real Estate"/>
                    <xsd:enumeration value="Consulting - Technology"/>
                    <xsd:enumeration value="Distribution"/>
                    <xsd:enumeration value="Education"/>
                    <xsd:enumeration value="Energy"/>
                    <xsd:enumeration value="Financial Technology"/>
                    <xsd:enumeration value="Food Service/ Hospitality"/>
                    <xsd:enumeration value="Food Retail"/>
                    <xsd:enumeration value="Gambling"/>
                    <xsd:enumeration value="Government/ Public Services"/>
                    <xsd:enumeration value="Hardware/Software Vendor"/>
                    <xsd:enumeration value="Healthcare"/>
                    <xsd:enumeration value="Health &amp; Fitness"/>
                    <xsd:enumeration value="HR/Staffing"/>
                    <xsd:enumeration value="Information Services"/>
                    <xsd:enumeration value="Insurance"/>
                    <xsd:enumeration value="IT Service Providers"/>
                    <xsd:enumeration value="Legal"/>
                    <xsd:enumeration value="Managed Service Provider (MSP)"/>
                    <xsd:enumeration value="Manufacturing"/>
                    <xsd:enumeration value="Media &amp; Entertainment"/>
                    <xsd:enumeration value="Online Recruitment"/>
                    <xsd:enumeration value="Personal Services &amp; Entertainment"/>
                    <xsd:enumeration value="Retail &amp; Wholesale"/>
                    <xsd:enumeration value="Telecommunications"/>
                    <xsd:enumeration value="Transportation Services"/>
                    <xsd:enumeration value="Utilities"/>
                    <xsd:enumeration value="Travel"/>
                  </xsd:restriction>
                </xsd:simpleType>
              </xsd:element>
            </xsd:sequence>
          </xsd:extension>
        </xsd:complexContent>
      </xsd:complexType>
    </xsd:element>
    <xsd:element name="Internal_x005f_x0020_Only" ma:index="17" nillable="true" ma:displayName="Internal Only" ma:format="Dropdown" ma:internalName="Internal_x0020_Only" ma:readOnly="false">
      <xsd:simpleType>
        <xsd:restriction base="dms:Choice">
          <xsd:enumeration value="Customer Asset"/>
          <xsd:enumeration value="Internal Only"/>
          <xsd:enumeration value="Partner Only"/>
        </xsd:restriction>
      </xsd:simpleType>
    </xsd:element>
    <xsd:element name="Product" ma:index="18" nillable="true" ma:displayName="Product" ma:internalName="Product">
      <xsd:complexType>
        <xsd:complexContent>
          <xsd:extension base="dms:MultiChoice">
            <xsd:sequence>
              <xsd:element name="Value" maxOccurs="unbounded" minOccurs="0" nillable="true">
                <xsd:simpleType>
                  <xsd:restriction base="dms:Choice">
                    <xsd:enumeration value="Dynatrace SaaS"/>
                    <xsd:enumeration value="Dynatrace Managed"/>
                    <xsd:enumeration value="Real User Monitoring (RUM)"/>
                    <xsd:enumeration value="AppMon/UEM"/>
                    <xsd:enumeration value="NAM"/>
                    <xsd:enumeration value="DEM"/>
                    <xsd:enumeration value="Dynatrace One/ Premium"/>
                    <xsd:enumeration value="Services"/>
                  </xsd:restriction>
                </xsd:simpleType>
              </xsd:element>
            </xsd:sequence>
          </xsd:extension>
        </xsd:complexContent>
      </xsd:complexType>
    </xsd:element>
    <xsd:element name="Region" ma:index="19" nillable="true" ma:displayName="Region" ma:internalName="Region" ma:readOnly="false">
      <xsd:complexType>
        <xsd:complexContent>
          <xsd:extension base="dms:MultiChoice">
            <xsd:sequence>
              <xsd:element name="Value" maxOccurs="unbounded" minOccurs="0" nillable="true">
                <xsd:simpleType>
                  <xsd:restriction base="dms:Choice">
                    <xsd:enumeration value="APAC"/>
                    <xsd:enumeration value="EMEA"/>
                    <xsd:enumeration value="LATAM"/>
                    <xsd:enumeration value="NORAM"/>
                    <xsd:enumeration value="All"/>
                  </xsd:restriction>
                </xsd:simpleType>
              </xsd:element>
            </xsd:sequence>
          </xsd:extension>
        </xsd:complexContent>
      </xsd:complexType>
    </xsd:element>
    <xsd:element name="Sales_x005f_x0020_Plays" ma:index="20" nillable="true" ma:displayName="Sales Play" ma:internalName="Sales_x0020_Plays" ma:readOnly="false">
      <xsd:simpleType>
        <xsd:restriction base="dms:Text">
          <xsd:maxLength value="255"/>
        </xsd:restriction>
      </xsd:simpleType>
    </xsd:element>
    <xsd:element name="Solutions" ma:index="21" nillable="true" ma:displayName="Solutions" ma:internalName="Solutions" ma:readOnly="false">
      <xsd:complexType>
        <xsd:complexContent>
          <xsd:extension base="dms:MultiChoice">
            <xsd:sequence>
              <xsd:element name="Value" maxOccurs="unbounded" minOccurs="0" nillable="true">
                <xsd:simpleType>
                  <xsd:restriction base="dms:Choice">
                    <xsd:enumeration value="Enterprise Visibility"/>
                    <xsd:enumeration value="DPM"/>
                    <xsd:enumeration value="Enterprise Leadership"/>
                    <xsd:enumeration value="DevOps"/>
                    <xsd:enumeration value="DX (Digital Experience)"/>
                    <xsd:enumeration value="New Stack"/>
                    <xsd:enumeration value="Cloud Transformation"/>
                    <xsd:enumeration value="Cloud Native (Ruxit)"/>
                    <xsd:enumeration value="DXS"/>
                  </xsd:restriction>
                </xsd:simpleType>
              </xsd:element>
            </xsd:sequence>
          </xsd:extension>
        </xsd:complexContent>
      </xsd:complexType>
    </xsd:element>
    <xsd:element name="Technology_x005f_x0020__x005f_x0026__x005f_x0020_App_x005f_x0020_Environment" ma:index="22" nillable="true" ma:displayName="Cloud platform/ technology" ma:internalName="Technology_x0020__x0026__x0020_App_x0020_Environment">
      <xsd:complexType>
        <xsd:complexContent>
          <xsd:extension base="dms:MultiChoice">
            <xsd:sequence>
              <xsd:element name="Value" maxOccurs="unbounded" minOccurs="0" nillable="true">
                <xsd:simpleType>
                  <xsd:restriction base="dms:Choice">
                    <xsd:enumeration value="PCF"/>
                    <xsd:enumeration value="Red Hat OpenShift"/>
                    <xsd:enumeration value="AWS"/>
                    <xsd:enumeration value="Google Cloud"/>
                    <xsd:enumeration value="Azure"/>
                    <xsd:enumeration value="ServiceNow"/>
                    <xsd:enumeration value="SAP"/>
                    <xsd:enumeration value="OpenStack"/>
                    <xsd:enumeration value="Docker"/>
                    <xsd:enumeration value="Kubernetes"/>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765c7c6-b817-4ea7-95b1-cfc4ac2e0fa6" elementFormDefault="qualified">
    <xsd:import namespace="http://schemas.microsoft.com/office/2006/documentManagement/types"/>
    <xsd:import namespace="http://schemas.microsoft.com/office/infopath/2007/PartnerControls"/>
    <xsd:element name="MediaServiceMetadata" ma:index="23" nillable="true" ma:displayName="MediaServiceMetadata" ma:hidden="true" ma:internalName="MediaServiceMetadata" ma:readOnly="true">
      <xsd:simpleType>
        <xsd:restriction base="dms:Note"/>
      </xsd:simpleType>
    </xsd:element>
    <xsd:element name="MediaServiceFastMetadata" ma:index="24" nillable="true" ma:displayName="MediaServiceFastMetadata" ma:hidden="true" ma:internalName="MediaServiceFastMetadata" ma:readOnly="true">
      <xsd:simpleType>
        <xsd:restriction base="dms:Note"/>
      </xsd:simpleType>
    </xsd:element>
    <xsd:element name="Link" ma:index="25" nillable="true" ma:displayName="Link" ma:format="Hyperlink" ma:internalName="Link">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BEF6DC-CCA3-490A-A833-7CE29D3142EB}">
  <ds:schemaRefs>
    <ds:schemaRef ds:uri="http://schemas.microsoft.com/sharepoint/events"/>
  </ds:schemaRefs>
</ds:datastoreItem>
</file>

<file path=customXml/itemProps2.xml><?xml version="1.0" encoding="utf-8"?>
<ds:datastoreItem xmlns:ds="http://schemas.openxmlformats.org/officeDocument/2006/customXml" ds:itemID="{363305D2-0ECB-44A0-862C-949F259D46BE}">
  <ds:schemaRefs>
    <ds:schemaRef ds:uri="http://schemas.microsoft.com/office/2006/documentManagement/types"/>
    <ds:schemaRef ds:uri="http://schemas.openxmlformats.org/package/2006/metadata/core-properties"/>
    <ds:schemaRef ds:uri="cf55b26e-662a-4b5b-85dc-af1b3e26ec8b"/>
    <ds:schemaRef ds:uri="http://purl.org/dc/dcmitype/"/>
    <ds:schemaRef ds:uri="http://schemas.microsoft.com/office/infopath/2007/PartnerControls"/>
    <ds:schemaRef ds:uri="3765c7c6-b817-4ea7-95b1-cfc4ac2e0fa6"/>
    <ds:schemaRef ds:uri="http://purl.org/dc/elements/1.1/"/>
    <ds:schemaRef ds:uri="http://schemas.microsoft.com/office/2006/metadata/properties"/>
    <ds:schemaRef ds:uri="CF55B26E-662A-4B5B-85DC-AF1B3E26EC8B"/>
    <ds:schemaRef ds:uri="http://www.w3.org/XML/1998/namespace"/>
    <ds:schemaRef ds:uri="http://purl.org/dc/terms/"/>
  </ds:schemaRefs>
</ds:datastoreItem>
</file>

<file path=customXml/itemProps3.xml><?xml version="1.0" encoding="utf-8"?>
<ds:datastoreItem xmlns:ds="http://schemas.openxmlformats.org/officeDocument/2006/customXml" ds:itemID="{158B9A8A-EAD2-4ED7-9A14-1E357B6081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55b26e-662a-4b5b-85dc-af1b3e26ec8b"/>
    <ds:schemaRef ds:uri="CF55B26E-662A-4B5B-85DC-AF1B3E26EC8B"/>
    <ds:schemaRef ds:uri="3765c7c6-b817-4ea7-95b1-cfc4ac2e0f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075389F-D212-4F19-AFAD-C1BB4FFFE9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BLACK SLIDES_2</Template>
  <TotalTime>1853</TotalTime>
  <Words>5161</Words>
  <Application>Microsoft Office PowerPoint</Application>
  <PresentationFormat>宽屏</PresentationFormat>
  <Paragraphs>760</Paragraphs>
  <Slides>70</Slides>
  <Notes>69</Notes>
  <HiddenSlides>2</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70</vt:i4>
      </vt:variant>
    </vt:vector>
  </HeadingPairs>
  <TitlesOfParts>
    <vt:vector size="79" baseType="lpstr">
      <vt:lpstr>Microsoft JhengHei</vt:lpstr>
      <vt:lpstr>Microsoft JhengHei UI</vt:lpstr>
      <vt:lpstr>Microsoft YaHei UI</vt:lpstr>
      <vt:lpstr>Arial</vt:lpstr>
      <vt:lpstr>Bernina Sans</vt:lpstr>
      <vt:lpstr>Bernina Sans Light</vt:lpstr>
      <vt:lpstr>Calibri</vt:lpstr>
      <vt:lpstr>Consolas</vt:lpstr>
      <vt:lpstr>BLACK SLIDES_2</vt:lpstr>
      <vt:lpstr>Dynatrace 自主云管理工作坊</vt:lpstr>
      <vt:lpstr>主要蓝图 - 牢不可破的持续交付模式</vt:lpstr>
      <vt:lpstr>我们将完成什么</vt:lpstr>
      <vt:lpstr>Workshop setup</vt:lpstr>
      <vt:lpstr>袜子店应用</vt:lpstr>
      <vt:lpstr>袜子店架构</vt:lpstr>
      <vt:lpstr>Jenkins</vt:lpstr>
      <vt:lpstr>我们的管道会是什么样子（希望）</vt:lpstr>
      <vt:lpstr>让我们开始旅程</vt:lpstr>
      <vt:lpstr>设置我们的 Aliyun k8s群集</vt:lpstr>
      <vt:lpstr>设置我们的 Aliyun k8s群集 + 启动 CloudShell</vt:lpstr>
      <vt:lpstr>设置我们的 Aliyun k8s群集 – 克隆我们的存储库</vt:lpstr>
      <vt:lpstr>Dynatrace 凭据 + 租户 ID + 环境 ID</vt:lpstr>
      <vt:lpstr>Dynatrace 凭据 = API 令牌</vt:lpstr>
      <vt:lpstr>Dynatrace 凭据 = PaaS 令牌</vt:lpstr>
      <vt:lpstr>创建我们的凭据</vt:lpstr>
      <vt:lpstr>设置我们的 Aliyun k8s群集</vt:lpstr>
      <vt:lpstr>设置我们的 Aliyun k8s群集</vt:lpstr>
      <vt:lpstr>验证我们的群集设置</vt:lpstr>
      <vt:lpstr>验证我们的群集设置</vt:lpstr>
      <vt:lpstr>验证集群状态</vt:lpstr>
      <vt:lpstr>验证我们的群集设置</vt:lpstr>
      <vt:lpstr>验证 Dynatrace</vt:lpstr>
      <vt:lpstr>清理脚本占位符</vt:lpstr>
      <vt:lpstr>部署 Jenkins</vt:lpstr>
      <vt:lpstr>部署Jenkins</vt:lpstr>
      <vt:lpstr>Jenkins 设置</vt:lpstr>
      <vt:lpstr>运行我们的第一个管道</vt:lpstr>
      <vt:lpstr>如果一切顺利</vt:lpstr>
      <vt:lpstr>验证jenkins部署状态</vt:lpstr>
      <vt:lpstr>如果一切顺利...</vt:lpstr>
      <vt:lpstr>Dynatrace 整合</vt:lpstr>
      <vt:lpstr>Dynatrace 整合</vt:lpstr>
      <vt:lpstr>安装 Jenkins 插件</vt:lpstr>
      <vt:lpstr>Dynatrace API</vt:lpstr>
      <vt:lpstr>Jenkins 配置</vt:lpstr>
      <vt:lpstr>将事件添加到管道</vt:lpstr>
      <vt:lpstr>将事件添加到管道</vt:lpstr>
      <vt:lpstr>将事件添加到管道和部署事件</vt:lpstr>
      <vt:lpstr>将事件添加到我们的管道 + 记录 Perf 测试</vt:lpstr>
      <vt:lpstr>将事件添加到管道 = 将结果在 Monospec 比较</vt:lpstr>
      <vt:lpstr>Monspec 範例文件</vt:lpstr>
      <vt:lpstr>将事件添加到管道</vt:lpstr>
      <vt:lpstr>让我们测试一下我们的集成</vt:lpstr>
      <vt:lpstr>部署生成二</vt:lpstr>
      <vt:lpstr>现在, 我们的 build 应该失败</vt:lpstr>
      <vt:lpstr>部署 Ansible Tower</vt:lpstr>
      <vt:lpstr>使用 Ansible Tower 进行自动修复</vt:lpstr>
      <vt:lpstr>Ansible 与 Ansible Tower</vt:lpstr>
      <vt:lpstr>促销活动</vt:lpstr>
      <vt:lpstr>Runbook 自动化工作流</vt:lpstr>
      <vt:lpstr>部署Ansible Tower</vt:lpstr>
      <vt:lpstr>登录 Ansible Tower 控制台</vt:lpstr>
      <vt:lpstr>配置 Dynatrace 问题通知</vt:lpstr>
      <vt:lpstr>配置 Ansible Tower 集成</vt:lpstr>
      <vt:lpstr>调整异常检测</vt:lpstr>
      <vt:lpstr>调整异常检测（连续）</vt:lpstr>
      <vt:lpstr>调整异常检测（续）</vt:lpstr>
      <vt:lpstr>启动活动 playbook</vt:lpstr>
      <vt:lpstr>观察促销活动</vt:lpstr>
      <vt:lpstr>观察促销活动</vt:lpstr>
      <vt:lpstr>观察促销活动</vt:lpstr>
      <vt:lpstr>观察自动修复 playbook 操作</vt:lpstr>
      <vt:lpstr>观察自动修复行动 playbook 操作</vt:lpstr>
      <vt:lpstr>观察自动修复行动手册操作</vt:lpstr>
      <vt:lpstr>就是这样！问题自动解决</vt:lpstr>
      <vt:lpstr>Runbook 自动化工作流概述</vt:lpstr>
      <vt:lpstr>清理</vt:lpstr>
      <vt:lpstr>清理</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Before you begin</dc:title>
  <dc:creator>Palms, Nina</dc:creator>
  <cp:lastModifiedBy>Gao, Young (Yuan)</cp:lastModifiedBy>
  <cp:revision>252</cp:revision>
  <dcterms:created xsi:type="dcterms:W3CDTF">2018-11-27T15:52:51Z</dcterms:created>
  <dcterms:modified xsi:type="dcterms:W3CDTF">2020-01-06T09:28:36Z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0x0101004F65BA58D61F0345BF9662F1E991B631</vt:lpwstr>
  </property>
  <property fmtid="{D5CDD505-2E9C-101B-9397-08002B2CF9AE}" pid="3" name="_dlc_DocIdItemGuid">
    <vt:lpwstr>b509ecd3-b010-49c4-9cbb-73b4a89d489f</vt:lpwstr>
  </property>
</Properties>
</file>